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6" r:id="rId3"/>
    <p:sldId id="257" r:id="rId4"/>
    <p:sldId id="263" r:id="rId5"/>
    <p:sldId id="264" r:id="rId6"/>
    <p:sldId id="271" r:id="rId7"/>
    <p:sldId id="260" r:id="rId8"/>
    <p:sldId id="267" r:id="rId9"/>
    <p:sldId id="272" r:id="rId10"/>
    <p:sldId id="261" r:id="rId11"/>
    <p:sldId id="268" r:id="rId12"/>
    <p:sldId id="270" r:id="rId13"/>
    <p:sldId id="273" r:id="rId14"/>
    <p:sldId id="265" r:id="rId15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CC"/>
    <a:srgbClr val="29973E"/>
    <a:srgbClr val="009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5317875-82DD-4167-9542-A80031686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57AB04-AAEC-4296-A2C6-12B30E9617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8937-34EF-4482-ABD2-C373250CA577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AFF31-B810-4901-AF94-79322949A3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18C179-8487-4587-BAB9-BD09C0A6B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F360D-AF48-4A8F-8556-B712E66C4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212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BC7B6-7BFD-426A-B29F-FCD79C6337CB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D1BA2-84C0-42E2-B4DA-229DEC42D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8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D1BA2-84C0-42E2-B4DA-229DEC42DC3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7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D1BA2-84C0-42E2-B4DA-229DEC42DC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4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0042-45B4-49B0-AB6E-6091DEFCD339}" type="datetime1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5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D11E-0E66-4898-B789-120FEACCFEA1}" type="datetime1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2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EFCD-06D6-4C7D-8DEE-ABE63D6387E7}" type="datetime1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1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CC48-BF49-4AAE-9E3E-484CCA0F82F3}" type="datetime1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9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692C-4B34-4154-9B88-695215EED318}" type="datetime1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677F-5BC9-41B0-8E7F-E50191E54B79}" type="datetime1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68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9FCF-A6BC-4882-AF83-9514EF533F34}" type="datetime1">
              <a:rPr lang="ru-RU" smtClean="0"/>
              <a:t>07.11.2024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7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81F2-C698-4C21-9661-69D22B5FB399}" type="datetime1">
              <a:rPr lang="ru-RU" smtClean="0"/>
              <a:t>07.11.2024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41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A349-D941-4B23-9187-4FD724E1B423}" type="datetime1">
              <a:rPr lang="ru-RU" smtClean="0"/>
              <a:t>07.11.2024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7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A766-C384-4A3F-9A13-3D92D001B389}" type="datetime1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3E9-1EE9-4E1D-991B-9B7B4EF3DDCC}" type="datetime1">
              <a:rPr lang="ru-RU" smtClean="0"/>
              <a:t>07.11.2024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2FA6-50C0-4085-9A92-C8CEADF5E340}" type="datetime1">
              <a:rPr lang="ru-RU" smtClean="0"/>
              <a:t>07.11.2024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5FBC-491C-4355-A8DB-2182EAB92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80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82644&amp;date=24.04.2021&amp;dst=11135&amp;fld=134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ogin.consultant.ru/link/?req=doc&amp;base=RZR&amp;n=377368&amp;date=24.04.2021&amp;dst=658&amp;fld=13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alogypro.ru/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hyperlink" Target="tel://+79601120344/" TargetMode="External"/><Relationship Id="rId4" Type="http://schemas.openxmlformats.org/officeDocument/2006/relationships/hyperlink" Target="mailto:stepanov@nalogypro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D785CC23-4F69-45CF-AA86-AF64A1CA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4" y="0"/>
            <a:ext cx="7221452" cy="510621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A9569-9541-42D2-9930-8025A19A31B3}"/>
              </a:ext>
            </a:extLst>
          </p:cNvPr>
          <p:cNvSpPr txBox="1"/>
          <p:nvPr/>
        </p:nvSpPr>
        <p:spPr>
          <a:xfrm>
            <a:off x="813600" y="1908289"/>
            <a:ext cx="72214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«</a:t>
            </a:r>
            <a:r>
              <a:rPr lang="ru-RU" sz="3200" dirty="0">
                <a:solidFill>
                  <a:srgbClr val="0070C0"/>
                </a:solidFill>
              </a:rPr>
              <a:t>Практика внедрения проверки контрольных соотношений при учете совокупной обязанности на ЕНС</a:t>
            </a:r>
            <a:r>
              <a:rPr lang="ru-RU" sz="3200" dirty="0" smtClean="0">
                <a:solidFill>
                  <a:srgbClr val="0070C0"/>
                </a:solidFill>
              </a:rPr>
              <a:t>»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id="{7B023004-11C5-4726-8DC2-9F62B951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2387" y="4869656"/>
            <a:ext cx="1996563" cy="273844"/>
          </a:xfrm>
        </p:spPr>
        <p:txBody>
          <a:bodyPr/>
          <a:lstStyle/>
          <a:p>
            <a:r>
              <a:rPr lang="en-US" dirty="0" smtClean="0"/>
              <a:t>07.11.2024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69B01-11E5-4656-85AB-C58A36EF499C}"/>
              </a:ext>
            </a:extLst>
          </p:cNvPr>
          <p:cNvSpPr txBox="1"/>
          <p:nvPr/>
        </p:nvSpPr>
        <p:spPr>
          <a:xfrm>
            <a:off x="2030668" y="4446635"/>
            <a:ext cx="478731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Руководитель проекта: Степанов Никита Владимирович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CA367-A98A-470A-8ADB-EBDFD80871C9}"/>
              </a:ext>
            </a:extLst>
          </p:cNvPr>
          <p:cNvSpPr txBox="1"/>
          <p:nvPr/>
        </p:nvSpPr>
        <p:spPr>
          <a:xfrm>
            <a:off x="3304698" y="4879816"/>
            <a:ext cx="32372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5">
                    <a:lumMod val="75000"/>
                  </a:schemeClr>
                </a:solidFill>
              </a:rPr>
              <a:t>ООО «Служба налогоплательщика»</a:t>
            </a:r>
          </a:p>
        </p:txBody>
      </p:sp>
      <p:pic>
        <p:nvPicPr>
          <p:cNvPr id="2" name="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 out="1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0193" y="-1497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Механизмы и инструменты реализации контрольных соотношений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4" name="Таблица 6">
            <a:extLst>
              <a:ext uri="{FF2B5EF4-FFF2-40B4-BE49-F238E27FC236}">
                <a16:creationId xmlns:a16="http://schemas.microsoft.com/office/drawing/2014/main" id="{926E91A1-D9CA-4DB4-A467-A3F081C1C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978291"/>
              </p:ext>
            </p:extLst>
          </p:nvPr>
        </p:nvGraphicFramePr>
        <p:xfrm>
          <a:off x="1103379" y="3220877"/>
          <a:ext cx="6939116" cy="1600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299">
                  <a:extLst>
                    <a:ext uri="{9D8B030D-6E8A-4147-A177-3AD203B41FA5}">
                      <a16:colId xmlns:a16="http://schemas.microsoft.com/office/drawing/2014/main" val="932525951"/>
                    </a:ext>
                  </a:extLst>
                </a:gridCol>
                <a:gridCol w="494965">
                  <a:extLst>
                    <a:ext uri="{9D8B030D-6E8A-4147-A177-3AD203B41FA5}">
                      <a16:colId xmlns:a16="http://schemas.microsoft.com/office/drawing/2014/main" val="1042093927"/>
                    </a:ext>
                  </a:extLst>
                </a:gridCol>
                <a:gridCol w="2323458">
                  <a:extLst>
                    <a:ext uri="{9D8B030D-6E8A-4147-A177-3AD203B41FA5}">
                      <a16:colId xmlns:a16="http://schemas.microsoft.com/office/drawing/2014/main" val="1208564611"/>
                    </a:ext>
                  </a:extLst>
                </a:gridCol>
                <a:gridCol w="1092139">
                  <a:extLst>
                    <a:ext uri="{9D8B030D-6E8A-4147-A177-3AD203B41FA5}">
                      <a16:colId xmlns:a16="http://schemas.microsoft.com/office/drawing/2014/main" val="2270341422"/>
                    </a:ext>
                  </a:extLst>
                </a:gridCol>
                <a:gridCol w="854335">
                  <a:extLst>
                    <a:ext uri="{9D8B030D-6E8A-4147-A177-3AD203B41FA5}">
                      <a16:colId xmlns:a16="http://schemas.microsoft.com/office/drawing/2014/main" val="813619198"/>
                    </a:ext>
                  </a:extLst>
                </a:gridCol>
                <a:gridCol w="1592920">
                  <a:extLst>
                    <a:ext uri="{9D8B030D-6E8A-4147-A177-3AD203B41FA5}">
                      <a16:colId xmlns:a16="http://schemas.microsoft.com/office/drawing/2014/main" val="1673207010"/>
                    </a:ext>
                  </a:extLst>
                </a:gridCol>
              </a:tblGrid>
              <a:tr h="2114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Исходный 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66" marR="26166" marT="43047" marB="4304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Контрольное соотношение (КС) </a:t>
                      </a:r>
                    </a:p>
                  </a:txBody>
                  <a:tcPr marL="26166" marR="26166" marT="43047" marB="430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случае невыполнения КС:</a:t>
                      </a:r>
                    </a:p>
                  </a:txBody>
                  <a:tcPr marL="26166" marR="26166" marT="43047" marB="4304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832138"/>
                  </a:ext>
                </a:extLst>
              </a:tr>
              <a:tr h="4405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26166" marR="26166" marT="43047" marB="430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КС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66" marR="26166" marT="43047" marB="430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нарушение законодательства РФ (ссылка)</a:t>
                      </a:r>
                    </a:p>
                  </a:txBody>
                  <a:tcPr marL="26166" marR="26166" marT="43047" marB="430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</a:t>
                      </a:r>
                    </a:p>
                  </a:txBody>
                  <a:tcPr marL="26166" marR="26166" marT="43047" marB="4304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8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проверяющего</a:t>
                      </a:r>
                    </a:p>
                  </a:txBody>
                  <a:tcPr marL="26166" marR="26166" marT="43047" marB="43047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19379"/>
                  </a:ext>
                </a:extLst>
              </a:tr>
              <a:tr h="890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дНДПИ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66" marR="26166" marT="43047" marB="430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</a:p>
                  </a:txBody>
                  <a:tcPr marL="26166" marR="26166" marT="43047" marB="43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р. 2. пр. 2.1. ст. 060 = р. 2. пр. 2.1. ст. 070 * р. 2. пр. 2.1. ст. 080 * (1 - р. 2. пр. 2.1. ст. 110 * 1(Кд) * р. 2. пр. 2.1. ст. 115 * р. 2. пр. 2.1. ст. 120) - 428(Кк) - р. 2. пр. 2.1. ст. 123 - р. 2. пр. 2.1. ст. 125, если р. 2. пр. 2.1.2. гр. 1 &lt;&gt; '4300'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166" marR="26166" marT="43047" marB="4304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ст. 342.5</a:t>
                      </a:r>
                      <a:r>
                        <a:rPr lang="ru-RU" sz="90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НК РФ</a:t>
                      </a:r>
                    </a:p>
                  </a:txBody>
                  <a:tcPr marL="26166" marR="26166" marT="43047" marB="43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Допущена ошибка при определении показателя Дм в разделе 2</a:t>
                      </a:r>
                    </a:p>
                  </a:txBody>
                  <a:tcPr marL="26166" marR="26166" marT="43047" marB="4304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со </a:t>
                      </a: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="" xmlns:ahyp="http://schemas.microsoft.com/office/drawing/2018/hyperlinkcolor" val="tx"/>
                              </a:ext>
                            </a:extLst>
                          </a:hlinkClick>
                        </a:rPr>
                        <a:t>статьей 88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НК РФ направить налогоплательщику требование о  представлении …….</a:t>
                      </a:r>
                    </a:p>
                  </a:txBody>
                  <a:tcPr marL="26166" marR="26166" marT="43047" marB="43047"/>
                </a:tc>
                <a:extLst>
                  <a:ext uri="{0D108BD9-81ED-4DB2-BD59-A6C34878D82A}">
                    <a16:rowId xmlns:a16="http://schemas.microsoft.com/office/drawing/2014/main" val="26809895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7" y="1150866"/>
            <a:ext cx="702386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В качестве механизма реализации внутри файловых проверок контрольных соотношений выступает расширенная нотация </a:t>
            </a:r>
            <a:r>
              <a:rPr lang="en-US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XSD-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схемы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, а в качестве инструмента - размещенный на сайте ФНС России ПК «Модуль контроля».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100" b="1" dirty="0"/>
              <a:t>Механизм </a:t>
            </a:r>
            <a:r>
              <a:rPr lang="ru-RU" sz="1100" b="1" dirty="0">
                <a:cs typeface="Times New Roman" panose="02020603050405020304" pitchFamily="18" charset="0"/>
              </a:rPr>
              <a:t>реализации</a:t>
            </a:r>
            <a:r>
              <a:rPr lang="ru-RU" sz="1100" b="1" dirty="0"/>
              <a:t> проверки контрольных соотношений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100" dirty="0">
                <a:ea typeface="Calibri" panose="020F0502020204030204" pitchFamily="34" charset="0"/>
              </a:rPr>
              <a:t>Для разработки расширенных нотаций </a:t>
            </a:r>
            <a:r>
              <a:rPr lang="en-US" sz="1100" dirty="0" smtClean="0">
                <a:ea typeface="Calibri" panose="020F0502020204030204" pitchFamily="34" charset="0"/>
              </a:rPr>
              <a:t>XSD-</a:t>
            </a:r>
            <a:r>
              <a:rPr lang="ru-RU" sz="1100" dirty="0" smtClean="0">
                <a:ea typeface="Calibri" panose="020F0502020204030204" pitchFamily="34" charset="0"/>
              </a:rPr>
              <a:t>схем </a:t>
            </a:r>
            <a:r>
              <a:rPr lang="ru-RU" sz="1100" dirty="0">
                <a:ea typeface="Calibri" panose="020F0502020204030204" pitchFamily="34" charset="0"/>
              </a:rPr>
              <a:t>используется язык </a:t>
            </a:r>
            <a:r>
              <a:rPr lang="ru-RU" sz="1100" dirty="0" err="1">
                <a:ea typeface="Calibri" panose="020F0502020204030204" pitchFamily="34" charset="0"/>
              </a:rPr>
              <a:t>Schematron</a:t>
            </a:r>
            <a:r>
              <a:rPr lang="ru-RU" sz="1100" dirty="0">
                <a:ea typeface="Calibri" panose="020F0502020204030204" pitchFamily="34" charset="0"/>
              </a:rPr>
              <a:t> (</a:t>
            </a:r>
            <a:r>
              <a:rPr lang="ru-RU" sz="1100" dirty="0" err="1">
                <a:ea typeface="Calibri" panose="020F0502020204030204" pitchFamily="34" charset="0"/>
              </a:rPr>
              <a:t>Schematron</a:t>
            </a:r>
            <a:r>
              <a:rPr lang="ru-RU" sz="1100" dirty="0">
                <a:ea typeface="Calibri" panose="020F0502020204030204" pitchFamily="34" charset="0"/>
              </a:rPr>
              <a:t> </a:t>
            </a:r>
            <a:r>
              <a:rPr lang="ru-RU" sz="1100" dirty="0" err="1">
                <a:ea typeface="Calibri" panose="020F0502020204030204" pitchFamily="34" charset="0"/>
              </a:rPr>
              <a:t>Assertion</a:t>
            </a:r>
            <a:r>
              <a:rPr lang="ru-RU" sz="1100" dirty="0">
                <a:ea typeface="Calibri" panose="020F0502020204030204" pitchFamily="34" charset="0"/>
              </a:rPr>
              <a:t> </a:t>
            </a:r>
            <a:r>
              <a:rPr lang="ru-RU" sz="1100" dirty="0" err="1">
                <a:ea typeface="Calibri" panose="020F0502020204030204" pitchFamily="34" charset="0"/>
              </a:rPr>
              <a:t>Language</a:t>
            </a:r>
            <a:r>
              <a:rPr lang="ru-RU" sz="1100" dirty="0">
                <a:ea typeface="Calibri" panose="020F0502020204030204" pitchFamily="34" charset="0"/>
              </a:rPr>
              <a:t>), язык преобразований </a:t>
            </a:r>
            <a:r>
              <a:rPr lang="en-US" sz="1100" dirty="0">
                <a:ea typeface="Calibri" panose="020F0502020204030204" pitchFamily="34" charset="0"/>
              </a:rPr>
              <a:t>XML</a:t>
            </a:r>
            <a:r>
              <a:rPr lang="ru-RU" sz="1100" dirty="0">
                <a:ea typeface="Calibri" panose="020F0502020204030204" pitchFamily="34" charset="0"/>
              </a:rPr>
              <a:t>-документов </a:t>
            </a:r>
            <a:r>
              <a:rPr lang="en-US" sz="1100" dirty="0">
                <a:ea typeface="Calibri" panose="020F0502020204030204" pitchFamily="34" charset="0"/>
              </a:rPr>
              <a:t>XSLT </a:t>
            </a:r>
            <a:r>
              <a:rPr lang="ru-RU" sz="1100" dirty="0">
                <a:ea typeface="Calibri" panose="020F0502020204030204" pitchFamily="34" charset="0"/>
              </a:rPr>
              <a:t>(</a:t>
            </a:r>
            <a:r>
              <a:rPr lang="ru-RU" sz="1100" dirty="0" err="1">
                <a:ea typeface="Calibri" panose="020F0502020204030204" pitchFamily="34" charset="0"/>
              </a:rPr>
              <a:t>eXtensible</a:t>
            </a:r>
            <a:r>
              <a:rPr lang="ru-RU" sz="1100" dirty="0">
                <a:ea typeface="Calibri" panose="020F0502020204030204" pitchFamily="34" charset="0"/>
              </a:rPr>
              <a:t> </a:t>
            </a:r>
            <a:r>
              <a:rPr lang="ru-RU" sz="1100" dirty="0" err="1">
                <a:ea typeface="Calibri" panose="020F0502020204030204" pitchFamily="34" charset="0"/>
              </a:rPr>
              <a:t>Stylesheet</a:t>
            </a:r>
            <a:r>
              <a:rPr lang="ru-RU" sz="1100" dirty="0">
                <a:ea typeface="Calibri" panose="020F0502020204030204" pitchFamily="34" charset="0"/>
              </a:rPr>
              <a:t> </a:t>
            </a:r>
            <a:r>
              <a:rPr lang="ru-RU" sz="1100" dirty="0" err="1">
                <a:ea typeface="Calibri" panose="020F0502020204030204" pitchFamily="34" charset="0"/>
              </a:rPr>
              <a:t>Language</a:t>
            </a:r>
            <a:r>
              <a:rPr lang="ru-RU" sz="1100" dirty="0">
                <a:ea typeface="Calibri" panose="020F0502020204030204" pitchFamily="34" charset="0"/>
              </a:rPr>
              <a:t> </a:t>
            </a:r>
            <a:r>
              <a:rPr lang="ru-RU" sz="1100" dirty="0" err="1">
                <a:ea typeface="Calibri" panose="020F0502020204030204" pitchFamily="34" charset="0"/>
              </a:rPr>
              <a:t>Transformations</a:t>
            </a:r>
            <a:r>
              <a:rPr lang="ru-RU" sz="1100" dirty="0">
                <a:ea typeface="Calibri" panose="020F0502020204030204" pitchFamily="34" charset="0"/>
              </a:rPr>
              <a:t>),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языка запросов к элементам XML-документа </a:t>
            </a:r>
            <a:r>
              <a:rPr lang="en-US" sz="1100" dirty="0">
                <a:ea typeface="Calibri" panose="020F0502020204030204" pitchFamily="34" charset="0"/>
                <a:cs typeface="Times New Roman" panose="02020603050405020304" pitchFamily="18" charset="0"/>
              </a:rPr>
              <a:t>XPath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/>
              <a:t>(XML </a:t>
            </a:r>
            <a:r>
              <a:rPr lang="ru-RU" sz="1100" dirty="0" err="1"/>
              <a:t>Path</a:t>
            </a:r>
            <a:r>
              <a:rPr lang="ru-RU" sz="1100" dirty="0"/>
              <a:t> </a:t>
            </a:r>
            <a:r>
              <a:rPr lang="ru-RU" sz="1100" dirty="0" err="1"/>
              <a:t>Language</a:t>
            </a:r>
            <a:r>
              <a:rPr lang="ru-RU" sz="1100" dirty="0"/>
              <a:t>), </a:t>
            </a:r>
            <a:r>
              <a:rPr lang="ru-RU" sz="1100" dirty="0">
                <a:ea typeface="Calibri" panose="020F0502020204030204" pitchFamily="34" charset="0"/>
              </a:rPr>
              <a:t>которые позволяют описать все необходимые внутри файловые проверки по контрольным соотношениям.</a:t>
            </a:r>
            <a:r>
              <a:rPr lang="en-US" sz="1100" dirty="0">
                <a:ea typeface="Calibri" panose="020F0502020204030204" pitchFamily="34" charset="0"/>
              </a:rPr>
              <a:t>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Schematron</a:t>
            </a:r>
            <a:r>
              <a:rPr lang="en-US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определен стандартом ISO/IEC 19757-3:2006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Information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technology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—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Document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Schema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Definition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Languages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(DSDL) —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Part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3: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Rule-based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validation</a:t>
            </a:r>
            <a:r>
              <a:rPr lang="ru-RU" sz="1100" dirty="0">
                <a:ea typeface="Arial Unicode MS" panose="020B0604020202020204" pitchFamily="34" charset="-128"/>
                <a:cs typeface="Times New Roman" panose="02020603050405020304" pitchFamily="18" charset="0"/>
              </a:rPr>
              <a:t> — </a:t>
            </a:r>
            <a:r>
              <a:rPr lang="ru-RU" sz="1100" dirty="0" err="1">
                <a:ea typeface="Arial Unicode MS" panose="020B0604020202020204" pitchFamily="34" charset="-128"/>
                <a:cs typeface="Times New Roman" panose="02020603050405020304" pitchFamily="18" charset="0"/>
              </a:rPr>
              <a:t>Schematron</a:t>
            </a:r>
            <a:r>
              <a:rPr lang="ru-RU" sz="1100" dirty="0" smtClean="0"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S" sz="1100" dirty="0" smtClean="0"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100" b="1" dirty="0" smtClean="0">
                <a:ea typeface="Calibri" panose="020F0502020204030204" pitchFamily="34" charset="0"/>
              </a:rPr>
              <a:t>Фрагмент </a:t>
            </a:r>
            <a:r>
              <a:rPr lang="ru-RU" sz="1100" b="1" dirty="0">
                <a:ea typeface="Calibri" panose="020F0502020204030204" pitchFamily="34" charset="0"/>
              </a:rPr>
              <a:t>контрольных соотношений декларации НДПИ</a:t>
            </a:r>
            <a:r>
              <a:rPr lang="en-US" sz="1100" b="1" dirty="0">
                <a:ea typeface="Calibri" panose="020F0502020204030204" pitchFamily="34" charset="0"/>
              </a:rPr>
              <a:t> (</a:t>
            </a:r>
            <a:r>
              <a:rPr lang="ru-RU" sz="1100" b="1" dirty="0">
                <a:ea typeface="Calibri" panose="020F0502020204030204" pitchFamily="34" charset="0"/>
              </a:rPr>
              <a:t>КС №</a:t>
            </a:r>
            <a:r>
              <a:rPr lang="en-US" sz="1100" b="1" dirty="0">
                <a:ea typeface="Calibri" panose="020F0502020204030204" pitchFamily="34" charset="0"/>
              </a:rPr>
              <a:t>2</a:t>
            </a:r>
            <a:r>
              <a:rPr lang="ru-RU" sz="1100" b="1" dirty="0">
                <a:ea typeface="Calibri" panose="020F0502020204030204" pitchFamily="34" charset="0"/>
              </a:rPr>
              <a:t>.</a:t>
            </a:r>
            <a:r>
              <a:rPr lang="en-US" sz="1100" b="1" dirty="0">
                <a:ea typeface="Calibri" panose="020F0502020204030204" pitchFamily="34" charset="0"/>
              </a:rPr>
              <a:t>8</a:t>
            </a:r>
            <a:r>
              <a:rPr lang="en-US" sz="1100" b="1" dirty="0" smtClean="0">
                <a:ea typeface="Calibri" panose="020F0502020204030204" pitchFamily="34" charset="0"/>
              </a:rPr>
              <a:t>)</a:t>
            </a:r>
            <a:endParaRPr lang="ru-RU" sz="11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5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81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проверки контрольных соотношений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7" y="1396525"/>
            <a:ext cx="7073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В качестве инструмента проверки контрольных соотношений используется размещенный на сайте ФНС России ПК «Модуль контроля» (</a:t>
            </a:r>
            <a:r>
              <a:rPr lang="ru-RU" sz="1200" dirty="0">
                <a:solidFill>
                  <a:srgbClr val="0070C0"/>
                </a:solidFill>
              </a:rPr>
              <a:t>Модуль контроля | ФНС России | 77 город Москва </a:t>
            </a:r>
            <a:r>
              <a:rPr lang="ru-RU" sz="1200" dirty="0"/>
              <a:t>(</a:t>
            </a:r>
            <a:r>
              <a:rPr lang="ru-RU" sz="1200" u="sng" dirty="0"/>
              <a:t>nalog.gov.ru</a:t>
            </a:r>
            <a:r>
              <a:rPr lang="ru-RU" sz="1200" dirty="0"/>
              <a:t>)). </a:t>
            </a:r>
            <a:endParaRPr lang="en-US" sz="1200" strike="sngStrike" dirty="0" smtClean="0"/>
          </a:p>
          <a:p>
            <a:pPr algn="just"/>
            <a:r>
              <a:rPr lang="ru-RU" sz="1200" dirty="0" smtClean="0"/>
              <a:t>Использование</a:t>
            </a:r>
            <a:r>
              <a:rPr lang="ru-RU" sz="1200" dirty="0"/>
              <a:t>  «Модуля  контроля»  в  программных  комплексах  </a:t>
            </a:r>
            <a:r>
              <a:rPr lang="ru-RU" sz="1200" dirty="0" smtClean="0"/>
              <a:t>обеспечивает:</a:t>
            </a:r>
            <a:endParaRPr lang="ru-RU" sz="1200" dirty="0"/>
          </a:p>
          <a:p>
            <a:pPr algn="just"/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внутри файловый форматный контроль </a:t>
            </a:r>
            <a:r>
              <a:rPr lang="ru-RU" sz="1200" dirty="0" smtClean="0"/>
              <a:t>XML</a:t>
            </a:r>
            <a:r>
              <a:rPr lang="en-US" sz="1200" dirty="0" smtClean="0"/>
              <a:t>-</a:t>
            </a:r>
            <a:r>
              <a:rPr lang="ru-RU" sz="1200" dirty="0" smtClean="0"/>
              <a:t>файлов на </a:t>
            </a:r>
            <a:r>
              <a:rPr lang="ru-RU" sz="1200" dirty="0"/>
              <a:t>соответствие XSD-схеме;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внутри </a:t>
            </a:r>
            <a:r>
              <a:rPr lang="ru-RU" sz="1200" dirty="0"/>
              <a:t>файловый логический контрольных соотношений, включенным в состав расширенной XSD-схемы;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</a:t>
            </a:r>
            <a:r>
              <a:rPr lang="ru-RU" sz="1200" dirty="0"/>
              <a:t>протокола контроля </a:t>
            </a:r>
            <a:r>
              <a:rPr lang="ru-RU" sz="1200" dirty="0" smtClean="0"/>
              <a:t>XML</a:t>
            </a:r>
            <a:r>
              <a:rPr lang="en-US" sz="1200" dirty="0" smtClean="0"/>
              <a:t>-</a:t>
            </a:r>
            <a:r>
              <a:rPr lang="ru-RU" sz="1200" dirty="0" smtClean="0"/>
              <a:t>файлов </a:t>
            </a:r>
            <a:r>
              <a:rPr lang="ru-RU" sz="1200" dirty="0"/>
              <a:t>с указанием пути к элементам электронного документа, содержащим ошибки, значение ошибочного показателя и описание ошибки;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реализацию </a:t>
            </a:r>
            <a:r>
              <a:rPr lang="ru-RU" sz="1200" dirty="0"/>
              <a:t>вновь вводимых или корректируемых форматно-логических условий контроля </a:t>
            </a:r>
            <a:r>
              <a:rPr lang="ru-RU" sz="1200" dirty="0" smtClean="0"/>
              <a:t>XML</a:t>
            </a:r>
            <a:r>
              <a:rPr lang="en-US" sz="1200" dirty="0" smtClean="0"/>
              <a:t>-</a:t>
            </a:r>
            <a:r>
              <a:rPr lang="ru-RU" sz="1200" dirty="0" smtClean="0"/>
              <a:t>файлов</a:t>
            </a:r>
            <a:r>
              <a:rPr lang="ru-RU" sz="1200" dirty="0"/>
              <a:t>, включаемых в </a:t>
            </a:r>
            <a:r>
              <a:rPr lang="ru-RU" sz="1200" dirty="0" smtClean="0"/>
              <a:t>XSD-схемы;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однозначную </a:t>
            </a:r>
            <a:r>
              <a:rPr lang="ru-RU" sz="1200" dirty="0"/>
              <a:t>интерпретацию расширенных </a:t>
            </a:r>
            <a:r>
              <a:rPr lang="ru-RU" sz="1200" dirty="0" smtClean="0"/>
              <a:t>XSD-схем, </a:t>
            </a:r>
            <a:r>
              <a:rPr lang="ru-RU" sz="1200" dirty="0"/>
              <a:t>независимо от места использования и предметной области;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/>
              <a:t>возможность указания кодов ошибок при программировании контрольных соотношений для последующего их анализа в программных комплексах</a:t>
            </a:r>
            <a:r>
              <a:rPr lang="ru-RU" sz="1200" dirty="0" smtClean="0"/>
              <a:t>;</a:t>
            </a:r>
            <a:endParaRPr lang="ru-RU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повышение </a:t>
            </a:r>
            <a:r>
              <a:rPr lang="ru-RU" sz="1200" dirty="0"/>
              <a:t>качества формирования </a:t>
            </a:r>
            <a:r>
              <a:rPr lang="ru-RU" sz="1200" dirty="0" smtClean="0"/>
              <a:t>XML</a:t>
            </a:r>
            <a:r>
              <a:rPr lang="en-US" sz="1200" dirty="0" smtClean="0"/>
              <a:t>-</a:t>
            </a:r>
            <a:r>
              <a:rPr lang="ru-RU" sz="1200" dirty="0" smtClean="0"/>
              <a:t>файлов </a:t>
            </a:r>
            <a:r>
              <a:rPr lang="ru-RU" sz="1200" dirty="0"/>
              <a:t>посредством сокращения количества ошибок на этапе их подготовки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7" y="1546651"/>
            <a:ext cx="70737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 </a:t>
            </a:r>
            <a:r>
              <a:rPr lang="ru-RU" sz="1200" dirty="0"/>
              <a:t>использовании технологии ФНС России по реализации контрольных соотношений для проверки </a:t>
            </a:r>
            <a:r>
              <a:rPr lang="en-US" sz="1200" dirty="0" smtClean="0"/>
              <a:t>XML</a:t>
            </a:r>
            <a:r>
              <a:rPr lang="ru-RU" sz="1200" dirty="0" smtClean="0"/>
              <a:t>-файлов:</a:t>
            </a:r>
            <a:endParaRPr lang="en-US" sz="1200" dirty="0" smtClean="0"/>
          </a:p>
          <a:p>
            <a:endParaRPr lang="ru-RU" sz="1200" dirty="0"/>
          </a:p>
          <a:p>
            <a:r>
              <a:rPr lang="ru-RU" sz="1200" b="1" dirty="0" smtClean="0"/>
              <a:t>Обеспечивается</a:t>
            </a:r>
            <a:r>
              <a:rPr lang="ru-RU" sz="1200" b="1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единообразие описаний как обязательных проверок, включаемых контролирующим органом в публикуемые </a:t>
            </a:r>
            <a:r>
              <a:rPr lang="en-US" sz="1200" dirty="0"/>
              <a:t>XSD</a:t>
            </a:r>
            <a:r>
              <a:rPr lang="ru-RU" sz="1200" dirty="0"/>
              <a:t>-схемы, так и дополнительных, включаемых в расширенные </a:t>
            </a:r>
            <a:r>
              <a:rPr lang="en-US" sz="1200" dirty="0"/>
              <a:t>XSD</a:t>
            </a:r>
            <a:r>
              <a:rPr lang="ru-RU" sz="1200" dirty="0"/>
              <a:t>-схемы</a:t>
            </a:r>
            <a:r>
              <a:rPr lang="ru-RU" sz="1200" dirty="0" smtClean="0"/>
              <a:t>;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подробное </a:t>
            </a:r>
            <a:r>
              <a:rPr lang="ru-RU" sz="1200" dirty="0"/>
              <a:t>описание выявляемых ошибок с адресацией ошибочных элементов;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единообразная </a:t>
            </a:r>
            <a:r>
              <a:rPr lang="ru-RU" sz="1200" dirty="0"/>
              <a:t>проверка </a:t>
            </a:r>
            <a:r>
              <a:rPr lang="en-US" sz="1200" dirty="0" smtClean="0"/>
              <a:t>XML</a:t>
            </a:r>
            <a:r>
              <a:rPr lang="ru-RU" sz="1200" dirty="0" smtClean="0"/>
              <a:t>-файлов </a:t>
            </a:r>
            <a:r>
              <a:rPr lang="ru-RU" sz="1200" dirty="0"/>
              <a:t>как клиентским программным </a:t>
            </a:r>
            <a:r>
              <a:rPr lang="ru-RU" sz="1200" dirty="0" smtClean="0"/>
              <a:t>обеспечением, так </a:t>
            </a:r>
            <a:r>
              <a:rPr lang="ru-RU" sz="1200" dirty="0"/>
              <a:t>и программным обеспечением контролирующих органов;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проверка </a:t>
            </a:r>
            <a:r>
              <a:rPr lang="en-US" sz="1200" dirty="0" smtClean="0"/>
              <a:t>XML</a:t>
            </a:r>
            <a:r>
              <a:rPr lang="ru-RU" sz="1200" dirty="0" smtClean="0"/>
              <a:t>-файлов </a:t>
            </a:r>
            <a:r>
              <a:rPr lang="ru-RU" sz="1200" dirty="0"/>
              <a:t>без изменения клиентского программного обеспечения при изменении проверок по контрольным соотношениям;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облегчение доведения </a:t>
            </a:r>
            <a:r>
              <a:rPr lang="ru-RU" sz="1200" dirty="0"/>
              <a:t>проверок </a:t>
            </a:r>
            <a:r>
              <a:rPr lang="en-US" sz="1200" dirty="0" smtClean="0"/>
              <a:t>XML</a:t>
            </a:r>
            <a:r>
              <a:rPr lang="ru-RU" sz="1200" dirty="0" smtClean="0"/>
              <a:t>-файлов </a:t>
            </a:r>
            <a:r>
              <a:rPr lang="ru-RU" sz="1200" dirty="0"/>
              <a:t>до клиентов путем публикации расширенных </a:t>
            </a:r>
            <a:r>
              <a:rPr lang="en-US" sz="1200" dirty="0" smtClean="0"/>
              <a:t>XSD</a:t>
            </a:r>
            <a:r>
              <a:rPr lang="ru-RU" sz="1200" dirty="0" smtClean="0"/>
              <a:t>-схем</a:t>
            </a:r>
            <a:r>
              <a:rPr lang="ru-RU" sz="1200" dirty="0"/>
              <a:t>.</a:t>
            </a:r>
          </a:p>
          <a:p>
            <a:endParaRPr lang="en-US" sz="1200" dirty="0" smtClean="0"/>
          </a:p>
          <a:p>
            <a:r>
              <a:rPr lang="ru-RU" sz="1200" b="1" dirty="0" smtClean="0"/>
              <a:t>Отсутствует </a:t>
            </a:r>
            <a:r>
              <a:rPr lang="ru-RU" sz="1200" b="1" dirty="0"/>
              <a:t>необходимость: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разработки </a:t>
            </a:r>
            <a:r>
              <a:rPr lang="ru-RU" sz="1200" dirty="0"/>
              <a:t>дополнительного </a:t>
            </a:r>
            <a:r>
              <a:rPr lang="en-US" sz="1200" dirty="0" smtClean="0"/>
              <a:t>XML</a:t>
            </a:r>
            <a:r>
              <a:rPr lang="ru-RU" sz="1200" dirty="0" smtClean="0"/>
              <a:t>-файла </a:t>
            </a:r>
            <a:r>
              <a:rPr lang="ru-RU" sz="1200" dirty="0"/>
              <a:t>с формализованным описанием контрольных </a:t>
            </a:r>
            <a:r>
              <a:rPr lang="ru-RU" sz="1200" dirty="0" smtClean="0"/>
              <a:t>соотношений</a:t>
            </a:r>
            <a:r>
              <a:rPr lang="en-US" sz="1200" dirty="0" smtClean="0"/>
              <a:t>;</a:t>
            </a:r>
            <a:r>
              <a:rPr lang="ru-RU" sz="1200" dirty="0" smtClean="0"/>
              <a:t> 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замены </a:t>
            </a:r>
            <a:r>
              <a:rPr lang="ru-RU" sz="1200" dirty="0"/>
              <a:t>клиентского программного обеспечения при изменении проверок по контрольным соотношениям.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70C0"/>
                </a:solidFill>
              </a:rPr>
              <a:t>Преимущества технологии ФНС России по реализации контрольных соотношений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7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7" y="1457939"/>
            <a:ext cx="7073712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/>
              <a:t>Специалисты «Службы налогоплательщика» разрабатывают расширенные нотации XSD-схем для проверки контрольных соотношений.</a:t>
            </a:r>
          </a:p>
          <a:p>
            <a:pPr algn="just">
              <a:lnSpc>
                <a:spcPct val="150000"/>
              </a:lnSpc>
            </a:pPr>
            <a:r>
              <a:rPr lang="ru-RU" sz="1400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Нами </a:t>
            </a:r>
            <a:r>
              <a:rPr lang="ru-RU" sz="1400" dirty="0"/>
              <a:t>разработана коммерческая версия программы «Налогоплательщик контроль», которая позволяет выявлять ошибки в критических контрольных соотношениях.</a:t>
            </a:r>
          </a:p>
          <a:p>
            <a:pPr algn="just">
              <a:lnSpc>
                <a:spcPct val="150000"/>
              </a:lnSpc>
            </a:pP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Также </a:t>
            </a:r>
            <a:r>
              <a:rPr lang="ru-RU" sz="1400" dirty="0"/>
              <a:t>наши специалисты участвуют в качестве экспертов, в том числе от РОСЭУ в рабочих комиссиях и имеют большой опыт в разработке форм и форматов утвержденных ФНС России.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0070C0"/>
                </a:solidFill>
              </a:rPr>
              <a:t>Наши компетенции</a:t>
            </a:r>
            <a:endParaRPr lang="ru-RU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C86A9-FF35-4D48-8F27-9BDDB60EC901}"/>
              </a:ext>
            </a:extLst>
          </p:cNvPr>
          <p:cNvSpPr txBox="1"/>
          <p:nvPr/>
        </p:nvSpPr>
        <p:spPr>
          <a:xfrm>
            <a:off x="1002082" y="918952"/>
            <a:ext cx="7139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Благодарю за внимание!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FC505-AE32-4426-B685-30A53DCEAE29}"/>
              </a:ext>
            </a:extLst>
          </p:cNvPr>
          <p:cNvSpPr txBox="1"/>
          <p:nvPr/>
        </p:nvSpPr>
        <p:spPr>
          <a:xfrm>
            <a:off x="1774817" y="2052003"/>
            <a:ext cx="5594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accent1"/>
                </a:solidFill>
              </a:rPr>
              <a:t>ООО «Служба налогоплательщика»</a:t>
            </a:r>
          </a:p>
          <a:p>
            <a:pPr algn="ctr">
              <a:lnSpc>
                <a:spcPct val="150000"/>
              </a:lnSpc>
            </a:pPr>
            <a:r>
              <a:rPr lang="ru-RU" sz="1400" dirty="0"/>
              <a:t>Адрес сайта: </a:t>
            </a:r>
            <a:r>
              <a:rPr lang="en-US" sz="2000" dirty="0">
                <a:hlinkClick r:id="rId3"/>
              </a:rPr>
              <a:t>https://nalogypro.ru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ru-RU" sz="1400" dirty="0"/>
              <a:t>Электронная почта: </a:t>
            </a:r>
            <a:r>
              <a:rPr lang="en-US" sz="2000" dirty="0">
                <a:hlinkClick r:id="rId4"/>
              </a:rPr>
              <a:t>stepanov@nalogypro.ru</a:t>
            </a:r>
            <a:endParaRPr lang="ru-RU" sz="2000" dirty="0"/>
          </a:p>
          <a:p>
            <a:pPr algn="ctr">
              <a:lnSpc>
                <a:spcPct val="150000"/>
              </a:lnSpc>
            </a:pPr>
            <a:r>
              <a:rPr lang="ru-RU" sz="1400" dirty="0"/>
              <a:t>Телефоны: </a:t>
            </a:r>
            <a:r>
              <a:rPr lang="ru-RU" sz="2000" dirty="0">
                <a:hlinkClick r:id="rId5"/>
              </a:rPr>
              <a:t>+7 (</a:t>
            </a:r>
            <a:r>
              <a:rPr lang="en-US" sz="2000" dirty="0">
                <a:hlinkClick r:id="rId5"/>
              </a:rPr>
              <a:t>960</a:t>
            </a:r>
            <a:r>
              <a:rPr lang="ru-RU" sz="2000" dirty="0">
                <a:hlinkClick r:id="rId5"/>
              </a:rPr>
              <a:t>) </a:t>
            </a:r>
            <a:r>
              <a:rPr lang="en-US" sz="2000" dirty="0">
                <a:hlinkClick r:id="rId5"/>
              </a:rPr>
              <a:t>112-03-44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2523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10" name="Номер слайда 10">
            <a:extLst>
              <a:ext uri="{FF2B5EF4-FFF2-40B4-BE49-F238E27FC236}">
                <a16:creationId xmlns:a16="http://schemas.microsoft.com/office/drawing/2014/main" id="{8A9799D3-C2AC-47CE-9F30-BDAEB7D3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/>
              <a:t>1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60920-D080-4CCE-BC7E-107BC96C09D4}"/>
              </a:ext>
            </a:extLst>
          </p:cNvPr>
          <p:cNvSpPr txBox="1"/>
          <p:nvPr/>
        </p:nvSpPr>
        <p:spPr>
          <a:xfrm>
            <a:off x="1069258" y="832163"/>
            <a:ext cx="693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Законодательная база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DFD5A03-632C-418F-8DA6-200692F44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03">
            <a:off x="6202384" y="2028254"/>
            <a:ext cx="1816362" cy="257038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D7934C-828F-4E06-B98F-263948FBA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86">
            <a:off x="4475677" y="962979"/>
            <a:ext cx="2357081" cy="3335565"/>
          </a:xfrm>
          <a:prstGeom prst="rect">
            <a:avLst/>
          </a:prstGeom>
          <a:ln w="63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7AF221-AE7C-4820-9077-D87A4DA7588E}"/>
              </a:ext>
            </a:extLst>
          </p:cNvPr>
          <p:cNvSpPr txBox="1"/>
          <p:nvPr/>
        </p:nvSpPr>
        <p:spPr>
          <a:xfrm>
            <a:off x="1063661" y="1350417"/>
            <a:ext cx="32372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Стратегия развития информационного общества в Российской Федерации, утвержденная Президентом Российской Федерации 07 февраля 2008 г. № Пр-212</a:t>
            </a:r>
          </a:p>
          <a:p>
            <a:r>
              <a:rPr lang="ru-RU" sz="1000" dirty="0"/>
              <a:t> </a:t>
            </a:r>
          </a:p>
          <a:p>
            <a:r>
              <a:rPr lang="ru-RU" sz="1000" dirty="0"/>
              <a:t>Указ Президента РФ от 09.05.2017 N 203 «О Стратегии развития информационного общества в Российской Федерации на 2017 - 2030 годы»</a:t>
            </a:r>
          </a:p>
          <a:p>
            <a:endParaRPr lang="ru-RU" sz="1000" dirty="0"/>
          </a:p>
          <a:p>
            <a:r>
              <a:rPr lang="ru-RU" sz="1000" dirty="0"/>
              <a:t>Концепция развития электронного документооборота в хозяйственной деятельности, принятая решением президиума Правительственной комиссии по цифровому развитию, использованию информационных технологий (протокол от 25 декабря 2020 г. № 34)</a:t>
            </a:r>
          </a:p>
          <a:p>
            <a:r>
              <a:rPr lang="ru-RU" sz="1000" b="1" dirty="0"/>
              <a:t> </a:t>
            </a:r>
            <a:endParaRPr lang="ru-RU" sz="1000" dirty="0"/>
          </a:p>
          <a:p>
            <a:r>
              <a:rPr lang="ru-RU" sz="1000" dirty="0"/>
              <a:t>Федеральный закон от 27.07.2006 № 149-ФЗ «Об информации, информационных технологиях и о защите информации»</a:t>
            </a:r>
          </a:p>
          <a:p>
            <a:endParaRPr lang="ru-RU" sz="1000" dirty="0"/>
          </a:p>
          <a:p>
            <a:r>
              <a:rPr lang="ru-RU" sz="1000" dirty="0"/>
              <a:t>Федеральный закон от 06.04.2011 № 63-ФЗ «Об электронной подписи»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588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Стандарт ФНС России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1507369"/>
            <a:ext cx="3266767" cy="2625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200" dirty="0"/>
              <a:t>Приказ ФНС России от 18.07.2008 №ММ-3-6/321@ «Общие требования к форматам представления налоговых деклараций (расчетов), бухгалтерской отчётности и иных документов, служащих основанием для исчисления и уплаты налогов и сборов, в электронном виде (на основе XML) (Версия 5)»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DEB64E-A24A-41F1-9ECB-26B17B199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34" y="1698174"/>
            <a:ext cx="2017400" cy="2071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67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Стандарт ФНС России базируется на следующих элементах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7" y="1454842"/>
            <a:ext cx="417547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Спецификация языка разметки документов </a:t>
            </a:r>
            <a:r>
              <a:rPr lang="en-US" sz="1100" dirty="0"/>
              <a:t>Extensible</a:t>
            </a:r>
            <a:r>
              <a:rPr lang="ru-RU" sz="1100" dirty="0"/>
              <a:t> </a:t>
            </a:r>
            <a:r>
              <a:rPr lang="en-US" sz="1100" dirty="0"/>
              <a:t>Markup</a:t>
            </a:r>
            <a:r>
              <a:rPr lang="ru-RU" sz="1100" dirty="0"/>
              <a:t> </a:t>
            </a:r>
            <a:r>
              <a:rPr lang="en-US" sz="1100" dirty="0"/>
              <a:t>Language</a:t>
            </a:r>
            <a:r>
              <a:rPr lang="ru-RU" sz="1100" dirty="0"/>
              <a:t> (</a:t>
            </a:r>
            <a:r>
              <a:rPr lang="en-US" sz="1100" dirty="0"/>
              <a:t>XML</a:t>
            </a:r>
            <a:r>
              <a:rPr lang="ru-RU" sz="1100" dirty="0"/>
              <a:t>) 1.0 (</a:t>
            </a:r>
            <a:r>
              <a:rPr lang="en-US" sz="1100" dirty="0"/>
              <a:t>Fifth</a:t>
            </a:r>
            <a:r>
              <a:rPr lang="ru-RU" sz="1100" dirty="0"/>
              <a:t> </a:t>
            </a:r>
            <a:r>
              <a:rPr lang="en-US" sz="1100" dirty="0"/>
              <a:t>Edition</a:t>
            </a:r>
            <a:r>
              <a:rPr lang="ru-RU" sz="1100" dirty="0"/>
              <a:t>) (</a:t>
            </a:r>
            <a:r>
              <a:rPr lang="en-US" sz="1100" u="sng" dirty="0"/>
              <a:t>https</a:t>
            </a:r>
            <a:r>
              <a:rPr lang="ru-RU" sz="1100" u="sng" dirty="0"/>
              <a:t>://</a:t>
            </a:r>
            <a:r>
              <a:rPr lang="en-US" sz="1100" u="sng" dirty="0"/>
              <a:t>www</a:t>
            </a:r>
            <a:r>
              <a:rPr lang="ru-RU" sz="1100" u="sng" dirty="0"/>
              <a:t>.</a:t>
            </a:r>
            <a:r>
              <a:rPr lang="en-US" sz="1100" u="sng" dirty="0"/>
              <a:t>w</a:t>
            </a:r>
            <a:r>
              <a:rPr lang="ru-RU" sz="1100" u="sng" dirty="0"/>
              <a:t>3.</a:t>
            </a:r>
            <a:r>
              <a:rPr lang="en-US" sz="1100" u="sng" dirty="0"/>
              <a:t>org</a:t>
            </a:r>
            <a:r>
              <a:rPr lang="ru-RU" sz="1100" u="sng" dirty="0"/>
              <a:t>/</a:t>
            </a:r>
            <a:r>
              <a:rPr lang="en-US" sz="1100" u="sng" dirty="0"/>
              <a:t>TR</a:t>
            </a:r>
            <a:r>
              <a:rPr lang="ru-RU" sz="1100" u="sng" dirty="0"/>
              <a:t>/</a:t>
            </a:r>
            <a:r>
              <a:rPr lang="en-US" sz="1100" u="sng" dirty="0"/>
              <a:t>xml</a:t>
            </a:r>
            <a:r>
              <a:rPr lang="ru-RU" sz="1100" u="sng" dirty="0"/>
              <a:t>/</a:t>
            </a:r>
            <a:r>
              <a:rPr lang="ru-RU" sz="1100" dirty="0"/>
              <a:t>), выпущенная консорциумом </a:t>
            </a:r>
            <a:r>
              <a:rPr lang="en-US" sz="1100" dirty="0"/>
              <a:t>W</a:t>
            </a:r>
            <a:r>
              <a:rPr lang="ru-RU" sz="1100" dirty="0"/>
              <a:t>3</a:t>
            </a:r>
            <a:r>
              <a:rPr lang="en-US" sz="1100" dirty="0"/>
              <a:t>C</a:t>
            </a:r>
            <a:r>
              <a:rPr lang="ru-RU" sz="1100" dirty="0"/>
              <a:t>, и связанные с ней спецификации для формирования электронных документов;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Спецификация языка описания схем W3C XML </a:t>
            </a:r>
            <a:r>
              <a:rPr lang="ru-RU" sz="1100" dirty="0" err="1"/>
              <a:t>Schema</a:t>
            </a:r>
            <a:r>
              <a:rPr lang="ru-RU" sz="1100" dirty="0"/>
              <a:t> </a:t>
            </a:r>
            <a:r>
              <a:rPr lang="ru-RU" sz="1100" dirty="0" err="1"/>
              <a:t>Definition</a:t>
            </a:r>
            <a:r>
              <a:rPr lang="ru-RU" sz="1100" dirty="0"/>
              <a:t> </a:t>
            </a:r>
            <a:r>
              <a:rPr lang="ru-RU" sz="1100" dirty="0" err="1"/>
              <a:t>Language</a:t>
            </a:r>
            <a:r>
              <a:rPr lang="ru-RU" sz="1100" dirty="0"/>
              <a:t> (XSD) 1.1 (</a:t>
            </a:r>
            <a:r>
              <a:rPr lang="ru-RU" sz="1100" u="sng" dirty="0"/>
              <a:t>https://www.w3.org/XML/Schema</a:t>
            </a:r>
            <a:r>
              <a:rPr lang="ru-RU" sz="1100" dirty="0"/>
              <a:t>), выпущенная консорциумом </a:t>
            </a:r>
            <a:r>
              <a:rPr lang="en-US" sz="1100" dirty="0"/>
              <a:t>W</a:t>
            </a:r>
            <a:r>
              <a:rPr lang="ru-RU" sz="1100" dirty="0"/>
              <a:t>3</a:t>
            </a:r>
            <a:r>
              <a:rPr lang="en-US" sz="1100" dirty="0"/>
              <a:t>C</a:t>
            </a:r>
            <a:r>
              <a:rPr lang="ru-RU" sz="1100" dirty="0"/>
              <a:t>, и связанные с ней спецификации для формирования формальных описаний форматов элементов электронных документов и форматов электронных документов;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Словарь типовых элементов и их описаний (СТЭ);</a:t>
            </a:r>
            <a:endParaRPr lang="en-US" sz="1100" dirty="0"/>
          </a:p>
          <a:p>
            <a:endParaRPr lang="ru-RU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/>
              <a:t>Справочник налоговой и бухгалтерской отчетности (СНБО</a:t>
            </a:r>
            <a:r>
              <a:rPr lang="ru-RU" sz="1100" dirty="0" smtClean="0"/>
              <a:t>)</a:t>
            </a:r>
            <a:endParaRPr lang="en-US" sz="1100" dirty="0" smtClean="0"/>
          </a:p>
          <a:p>
            <a:r>
              <a:rPr lang="en-US" sz="1100" dirty="0" smtClean="0"/>
              <a:t>      </a:t>
            </a:r>
            <a:r>
              <a:rPr lang="en-US" sz="1100" u="sng" dirty="0" smtClean="0"/>
              <a:t>https</a:t>
            </a:r>
            <a:r>
              <a:rPr lang="en-US" sz="1100" u="sng" dirty="0"/>
              <a:t>://format.nalog.ru/</a:t>
            </a:r>
            <a:r>
              <a:rPr lang="ru-RU" sz="1100" dirty="0" smtClean="0"/>
              <a:t>.</a:t>
            </a:r>
            <a:r>
              <a:rPr lang="ru-RU" sz="1100" dirty="0"/>
              <a:t> 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3220BE-AB01-4E81-9481-BC2D94F4C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198" y="1287009"/>
            <a:ext cx="2379176" cy="344541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9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Разработка форматов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83971" y="1651133"/>
            <a:ext cx="39795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 разработке форматов электронного представления используются:</a:t>
            </a:r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форма документа;</a:t>
            </a:r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словарь типовых элементов;</a:t>
            </a:r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порядок заполнения формы документа;</a:t>
            </a:r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язык определения </a:t>
            </a:r>
            <a:r>
              <a:rPr lang="ru-RU" sz="1200" dirty="0" smtClean="0"/>
              <a:t>XML</a:t>
            </a:r>
            <a:r>
              <a:rPr lang="en-US" sz="1200" dirty="0" smtClean="0"/>
              <a:t>-</a:t>
            </a:r>
            <a:r>
              <a:rPr lang="ru-RU" sz="1200" dirty="0" smtClean="0"/>
              <a:t>схем </a:t>
            </a:r>
            <a:r>
              <a:rPr lang="ru-RU" sz="1200" dirty="0"/>
              <a:t>или XSD-схема;</a:t>
            </a:r>
          </a:p>
          <a:p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язык </a:t>
            </a:r>
            <a:r>
              <a:rPr lang="en-US" sz="1200" dirty="0" err="1"/>
              <a:t>Schematron</a:t>
            </a:r>
            <a:r>
              <a:rPr lang="ru-RU" sz="1200" dirty="0"/>
              <a:t> для описания условий логического контроля элементов электронного документа.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E3DD81-0480-4476-867F-F7B6C98E2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7" y="758772"/>
            <a:ext cx="2626477" cy="4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3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проверке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налоговой отчетности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1396526"/>
            <a:ext cx="69391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/>
              <a:t>Несоблюдение контрольных соотношений в налоговой отчетности могут служить основанием для проведения дополнительных проверок со стороны налогового органа с требованием представить в течение пяти дней необходимые пояснения или внести соответствующие </a:t>
            </a:r>
            <a:r>
              <a:rPr lang="ru-RU" sz="1400" dirty="0" smtClean="0"/>
              <a:t>исправления</a:t>
            </a:r>
            <a:r>
              <a:rPr lang="en-US" sz="1400" dirty="0" smtClean="0"/>
              <a:t>.</a:t>
            </a:r>
          </a:p>
          <a:p>
            <a:pPr algn="just">
              <a:spcAft>
                <a:spcPts val="600"/>
              </a:spcAft>
            </a:pPr>
            <a:endParaRPr lang="en-US" sz="1400" dirty="0" smtClean="0"/>
          </a:p>
          <a:p>
            <a:pPr algn="just">
              <a:spcAft>
                <a:spcPts val="600"/>
              </a:spcAft>
            </a:pPr>
            <a:r>
              <a:rPr lang="ru-RU" sz="1400" dirty="0">
                <a:cs typeface="Calibri" panose="020F0502020204030204" pitchFamily="34" charset="0"/>
              </a:rPr>
              <a:t>В настоящее время контрольные соотношения публикуются ФНС России в открытой печати и могут быть использованы налогоплательщиками для проверки своей налоговой отчетности перед передачей в налоговый орган.</a:t>
            </a:r>
          </a:p>
          <a:p>
            <a:pPr algn="just">
              <a:spcAft>
                <a:spcPts val="600"/>
              </a:spcAft>
            </a:pPr>
            <a:endParaRPr lang="en-US" sz="1400" dirty="0" smtClean="0"/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cs typeface="Calibri" panose="020F0502020204030204" pitchFamily="34" charset="0"/>
              </a:rPr>
              <a:t>Камеральная </a:t>
            </a:r>
            <a:r>
              <a:rPr lang="ru-RU" sz="1400" dirty="0">
                <a:cs typeface="Calibri" panose="020F0502020204030204" pitchFamily="34" charset="0"/>
              </a:rPr>
              <a:t>проверка представляет собой проверку налоговым органом соблюдения налогоплательщиком налогового законодательства </a:t>
            </a:r>
            <a:r>
              <a:rPr lang="ru-RU" sz="1400" dirty="0"/>
              <a:t>на основании имеющихся у ФНС данных</a:t>
            </a:r>
            <a:r>
              <a:rPr lang="ru-RU" sz="1400" dirty="0" smtClean="0">
                <a:cs typeface="Calibri" panose="020F0502020204030204" pitchFamily="34" charset="0"/>
              </a:rPr>
              <a:t>. </a:t>
            </a:r>
            <a:r>
              <a:rPr lang="ru-RU" sz="1400" dirty="0">
                <a:cs typeface="Calibri" panose="020F0502020204030204" pitchFamily="34" charset="0"/>
              </a:rPr>
              <a:t>Она имеет характер обязательной и проводится в отношении любой отчетности, представленной в налоговый орган</a:t>
            </a:r>
            <a:r>
              <a:rPr lang="ru-RU" sz="1400" dirty="0" smtClean="0">
                <a:cs typeface="Calibri" panose="020F0502020204030204" pitchFamily="34" charset="0"/>
              </a:rPr>
              <a:t>.</a:t>
            </a:r>
            <a:endParaRPr lang="en-US" sz="1400" dirty="0" smtClean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3" name="Номер слайда 10">
            <a:extLst>
              <a:ext uri="{FF2B5EF4-FFF2-40B4-BE49-F238E27FC236}">
                <a16:creationId xmlns:a16="http://schemas.microsoft.com/office/drawing/2014/main" id="{741C3ABF-77B5-4925-BBD3-00194172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Количественные характеристики камеральной проверки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9" name="Таблица 5">
            <a:extLst>
              <a:ext uri="{FF2B5EF4-FFF2-40B4-BE49-F238E27FC236}">
                <a16:creationId xmlns:a16="http://schemas.microsoft.com/office/drawing/2014/main" id="{8040DC42-B2E4-4AA0-A101-DC2DA7F4F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980563"/>
              </p:ext>
            </p:extLst>
          </p:nvPr>
        </p:nvGraphicFramePr>
        <p:xfrm>
          <a:off x="1164793" y="2272498"/>
          <a:ext cx="6885447" cy="1529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337">
                  <a:extLst>
                    <a:ext uri="{9D8B030D-6E8A-4147-A177-3AD203B41FA5}">
                      <a16:colId xmlns:a16="http://schemas.microsoft.com/office/drawing/2014/main" val="3176902652"/>
                    </a:ext>
                  </a:extLst>
                </a:gridCol>
                <a:gridCol w="1452305">
                  <a:extLst>
                    <a:ext uri="{9D8B030D-6E8A-4147-A177-3AD203B41FA5}">
                      <a16:colId xmlns:a16="http://schemas.microsoft.com/office/drawing/2014/main" val="2388217418"/>
                    </a:ext>
                  </a:extLst>
                </a:gridCol>
                <a:gridCol w="140836">
                  <a:extLst>
                    <a:ext uri="{9D8B030D-6E8A-4147-A177-3AD203B41FA5}">
                      <a16:colId xmlns:a16="http://schemas.microsoft.com/office/drawing/2014/main" val="38779948"/>
                    </a:ext>
                  </a:extLst>
                </a:gridCol>
                <a:gridCol w="2831635">
                  <a:extLst>
                    <a:ext uri="{9D8B030D-6E8A-4147-A177-3AD203B41FA5}">
                      <a16:colId xmlns:a16="http://schemas.microsoft.com/office/drawing/2014/main" val="403594291"/>
                    </a:ext>
                  </a:extLst>
                </a:gridCol>
                <a:gridCol w="1974334">
                  <a:extLst>
                    <a:ext uri="{9D8B030D-6E8A-4147-A177-3AD203B41FA5}">
                      <a16:colId xmlns:a16="http://schemas.microsoft.com/office/drawing/2014/main" val="3512772346"/>
                    </a:ext>
                  </a:extLst>
                </a:gridCol>
              </a:tblGrid>
              <a:tr h="827305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№№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</a:rPr>
                        <a:t>п/п</a:t>
                      </a:r>
                    </a:p>
                  </a:txBody>
                  <a:tcPr marL="57718" marR="57718" marT="28860" marB="2886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0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Налоговая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+mn-lt"/>
                        </a:rPr>
                        <a:t>отчетность</a:t>
                      </a:r>
                    </a:p>
                  </a:txBody>
                  <a:tcPr marL="57718" marR="57718" marT="28860" marB="28860"/>
                </a:tc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7718" marR="57718" marT="28860" marB="28860"/>
                </a:tc>
                <a:tc>
                  <a:txBody>
                    <a:bodyPr/>
                    <a:lstStyle/>
                    <a:p>
                      <a:pPr algn="ctr"/>
                      <a:endParaRPr lang="ru-RU" sz="10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0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0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показателей, проверяемых ФНС России по </a:t>
                      </a:r>
                      <a:r>
                        <a:rPr lang="en-US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XSD </a:t>
                      </a: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схеме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7718" marR="57718" marT="28860" marB="288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показателей, проверяемых по контрольным соотношениям, публикуемым ФНС России для камеральной проверки</a:t>
                      </a:r>
                      <a:endParaRPr lang="ru-RU" sz="1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7718" marR="57718" marT="28860" marB="28860"/>
                </a:tc>
                <a:extLst>
                  <a:ext uri="{0D108BD9-81ED-4DB2-BD59-A6C34878D82A}">
                    <a16:rowId xmlns:a16="http://schemas.microsoft.com/office/drawing/2014/main" val="937811208"/>
                  </a:ext>
                </a:extLst>
              </a:tr>
              <a:tr h="23408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43289" marR="43289" marT="0" marB="0"/>
                </a:tc>
                <a:extLst>
                  <a:ext uri="{0D108BD9-81ED-4DB2-BD59-A6C34878D82A}">
                    <a16:rowId xmlns:a16="http://schemas.microsoft.com/office/drawing/2014/main" val="3760608702"/>
                  </a:ext>
                </a:extLst>
              </a:tr>
              <a:tr h="23408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РСВ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573</a:t>
                      </a:r>
                    </a:p>
                  </a:txBody>
                  <a:tcPr marL="43289" marR="43289" marT="0" marB="0"/>
                </a:tc>
                <a:extLst>
                  <a:ext uri="{0D108BD9-81ED-4DB2-BD59-A6C34878D82A}">
                    <a16:rowId xmlns:a16="http://schemas.microsoft.com/office/drawing/2014/main" val="2151947491"/>
                  </a:ext>
                </a:extLst>
              </a:tr>
              <a:tr h="23408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НДПИ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43289" marR="43289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43289" marR="43289" marT="0" marB="0"/>
                </a:tc>
                <a:extLst>
                  <a:ext uri="{0D108BD9-81ED-4DB2-BD59-A6C34878D82A}">
                    <a16:rowId xmlns:a16="http://schemas.microsoft.com/office/drawing/2014/main" val="316711695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1184985"/>
            <a:ext cx="6939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Для проверки налоговой отчетности на стороне налогоплательщиков и ФНС России используются различные инструменты.</a:t>
            </a:r>
          </a:p>
          <a:p>
            <a:pPr algn="just"/>
            <a:r>
              <a:rPr lang="ru-RU" sz="1200" dirty="0" smtClean="0"/>
              <a:t>Так </a:t>
            </a:r>
            <a:r>
              <a:rPr lang="ru-RU" sz="1200" dirty="0"/>
              <a:t>ФНС России для проверок использует программные средства форматно-логического контроля в виде программного комплекса «Модуль контроля» и программное обеспечение камерального контроля.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3890346"/>
            <a:ext cx="693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200" dirty="0" smtClean="0"/>
              <a:t>На </a:t>
            </a:r>
            <a:r>
              <a:rPr lang="ru-RU" sz="1200" dirty="0"/>
              <a:t>стороне налогоплательщика используется программное обеспечение, выбранное им для подготовки отчетности, а также может использоваться «Модуль контроля» в объеме проверок, включенных в публикуемые ФНС России </a:t>
            </a:r>
            <a:r>
              <a:rPr lang="ru-RU" sz="1200" dirty="0" smtClean="0"/>
              <a:t>XSD</a:t>
            </a:r>
            <a:r>
              <a:rPr lang="en-US" sz="1200" dirty="0" smtClean="0"/>
              <a:t>-</a:t>
            </a:r>
            <a:r>
              <a:rPr lang="ru-RU" sz="1200" dirty="0" smtClean="0"/>
              <a:t>схемы. 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9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7" name="Номер слайда 10">
            <a:extLst>
              <a:ext uri="{FF2B5EF4-FFF2-40B4-BE49-F238E27FC236}">
                <a16:creationId xmlns:a16="http://schemas.microsoft.com/office/drawing/2014/main" id="{D39894DD-9A7B-48A9-AB13-C8001D75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Критичные контрольные соотношения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7" y="1341938"/>
            <a:ext cx="702386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70C0"/>
                </a:solidFill>
              </a:rPr>
              <a:t>Письмо </a:t>
            </a:r>
            <a:r>
              <a:rPr lang="ru-RU" sz="1400" dirty="0">
                <a:solidFill>
                  <a:srgbClr val="0070C0"/>
                </a:solidFill>
              </a:rPr>
              <a:t>ФНС России от 21 февраля 2023 г. N ЕА-4-15/2048@ </a:t>
            </a:r>
            <a:r>
              <a:rPr lang="ru-RU" sz="1400" dirty="0" smtClean="0">
                <a:solidFill>
                  <a:srgbClr val="0070C0"/>
                </a:solidFill>
              </a:rPr>
              <a:t>«О </a:t>
            </a:r>
            <a:r>
              <a:rPr lang="ru-RU" sz="1400" dirty="0">
                <a:solidFill>
                  <a:srgbClr val="0070C0"/>
                </a:solidFill>
              </a:rPr>
              <a:t>направлении контрольных </a:t>
            </a:r>
            <a:r>
              <a:rPr lang="ru-RU" sz="1400" dirty="0" smtClean="0">
                <a:solidFill>
                  <a:srgbClr val="0070C0"/>
                </a:solidFill>
              </a:rPr>
              <a:t>соотношений»</a:t>
            </a:r>
            <a:endParaRPr lang="ru-RU" sz="1400" dirty="0">
              <a:solidFill>
                <a:srgbClr val="0070C0"/>
              </a:solidFill>
            </a:endParaRPr>
          </a:p>
          <a:p>
            <a:pPr algn="just"/>
            <a:endParaRPr lang="ru-RU" sz="14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70C0"/>
                </a:solidFill>
              </a:rPr>
              <a:t>Приказ </a:t>
            </a:r>
            <a:r>
              <a:rPr lang="ru-RU" sz="1400" dirty="0">
                <a:solidFill>
                  <a:srgbClr val="0070C0"/>
                </a:solidFill>
              </a:rPr>
              <a:t>ФНС России от 29.02.2024 N ЕД-7-3/164@  </a:t>
            </a:r>
            <a:r>
              <a:rPr lang="ru-RU" sz="1400" dirty="0" smtClean="0">
                <a:solidFill>
                  <a:srgbClr val="0070C0"/>
                </a:solidFill>
              </a:rPr>
              <a:t>«Об </a:t>
            </a:r>
            <a:r>
              <a:rPr lang="ru-RU" sz="1400" dirty="0">
                <a:solidFill>
                  <a:srgbClr val="0070C0"/>
                </a:solidFill>
              </a:rPr>
              <a:t>утверждении перечня контрольных соотношений показателей налоговых деклараций (расчетов), предусмотренных абзацем вторым подпункта 1 пункта 5 статьи 11.3 Налогового  кодекса Российской </a:t>
            </a:r>
            <a:r>
              <a:rPr lang="ru-RU" sz="1400" dirty="0" smtClean="0">
                <a:solidFill>
                  <a:srgbClr val="0070C0"/>
                </a:solidFill>
              </a:rPr>
              <a:t>Федерации»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Если будет выявлено нарушение критичных контрольных соотношений, то: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изначально </a:t>
            </a:r>
            <a:r>
              <a:rPr lang="ru-RU" sz="1400" dirty="0"/>
              <a:t>сумма налога из такой декларации (расчета) на ЕНС не отражается;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декларация </a:t>
            </a:r>
            <a:r>
              <a:rPr lang="ru-RU" sz="1400" dirty="0"/>
              <a:t>(расчет) уходит на камеральную проверку;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/>
              <a:t>после </a:t>
            </a:r>
            <a:r>
              <a:rPr lang="ru-RU" sz="1400" dirty="0"/>
              <a:t>завершения камеральной проверки идет начисление налога на ЕНС. </a:t>
            </a:r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200" dirty="0" smtClean="0"/>
              <a:t>Если </a:t>
            </a:r>
            <a:r>
              <a:rPr lang="ru-RU" sz="1200" dirty="0"/>
              <a:t>за период с даты уплаты налога и до окончания камеральной проверки такой декларации на ЕНС не было достаточно средств для уплаты этого налога, будут начислены пени.</a:t>
            </a:r>
            <a:endParaRPr lang="ru-RU" sz="1200" b="1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3" y="0"/>
            <a:ext cx="7274674" cy="5143500"/>
          </a:xfrm>
          <a:prstGeom prst="rect">
            <a:avLst/>
          </a:prstGeom>
        </p:spPr>
      </p:pic>
      <p:sp>
        <p:nvSpPr>
          <p:cNvPr id="7" name="Номер слайда 10">
            <a:extLst>
              <a:ext uri="{FF2B5EF4-FFF2-40B4-BE49-F238E27FC236}">
                <a16:creationId xmlns:a16="http://schemas.microsoft.com/office/drawing/2014/main" id="{D39894DD-9A7B-48A9-AB13-C8001D75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0566" y="4869656"/>
            <a:ext cx="897808" cy="273844"/>
          </a:xfrm>
        </p:spPr>
        <p:txBody>
          <a:bodyPr/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9D24C-A6E5-446E-8CC4-C34B9139C864}"/>
              </a:ext>
            </a:extLst>
          </p:cNvPr>
          <p:cNvSpPr txBox="1"/>
          <p:nvPr/>
        </p:nvSpPr>
        <p:spPr>
          <a:xfrm>
            <a:off x="1069258" y="832163"/>
            <a:ext cx="693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Контрольные соотношения налоговой отчётности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1505710"/>
            <a:ext cx="693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 контрольных соотношений налоговой отчетности показал, что все проверки по  контрольным соотношениям можно условно разбить на три группы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42E2C-2C7A-4B3C-9F95-9F3DD6823F74}"/>
              </a:ext>
            </a:extLst>
          </p:cNvPr>
          <p:cNvSpPr txBox="1"/>
          <p:nvPr/>
        </p:nvSpPr>
        <p:spPr>
          <a:xfrm>
            <a:off x="1069258" y="3733394"/>
            <a:ext cx="6939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Таким образом основная часть контрольных соотношений может быть реализована на стороне налогоплательщика, при условии наличия у него соответствующих механизмов и инструментов.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Таблица 4">
            <a:extLst>
              <a:ext uri="{FF2B5EF4-FFF2-40B4-BE49-F238E27FC236}">
                <a16:creationId xmlns:a16="http://schemas.microsoft.com/office/drawing/2014/main" id="{DA212BF5-D10C-4E4D-B382-ACBDF5BC0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90080"/>
              </p:ext>
            </p:extLst>
          </p:nvPr>
        </p:nvGraphicFramePr>
        <p:xfrm>
          <a:off x="1143001" y="2210763"/>
          <a:ext cx="6865374" cy="1336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2616">
                  <a:extLst>
                    <a:ext uri="{9D8B030D-6E8A-4147-A177-3AD203B41FA5}">
                      <a16:colId xmlns:a16="http://schemas.microsoft.com/office/drawing/2014/main" val="335090881"/>
                    </a:ext>
                  </a:extLst>
                </a:gridCol>
                <a:gridCol w="1662758">
                  <a:extLst>
                    <a:ext uri="{9D8B030D-6E8A-4147-A177-3AD203B41FA5}">
                      <a16:colId xmlns:a16="http://schemas.microsoft.com/office/drawing/2014/main" val="3430514609"/>
                    </a:ext>
                  </a:extLst>
                </a:gridCol>
              </a:tblGrid>
              <a:tr h="24234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Группы проверок по контрольным соотношениям</a:t>
                      </a:r>
                    </a:p>
                  </a:txBody>
                  <a:tcPr marL="59755" marR="59755" marT="29878" marB="29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Объем проверок, %</a:t>
                      </a:r>
                    </a:p>
                  </a:txBody>
                  <a:tcPr marL="59755" marR="59755" marT="29878" marB="29878"/>
                </a:tc>
                <a:extLst>
                  <a:ext uri="{0D108BD9-81ED-4DB2-BD59-A6C34878D82A}">
                    <a16:rowId xmlns:a16="http://schemas.microsoft.com/office/drawing/2014/main" val="1239778110"/>
                  </a:ext>
                </a:extLst>
              </a:tr>
              <a:tr h="24234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Внутри файловые проверки</a:t>
                      </a:r>
                    </a:p>
                  </a:txBody>
                  <a:tcPr marL="59755" marR="59755" marT="29878" marB="29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marL="59755" marR="59755" marT="29878" marB="29878"/>
                </a:tc>
                <a:extLst>
                  <a:ext uri="{0D108BD9-81ED-4DB2-BD59-A6C34878D82A}">
                    <a16:rowId xmlns:a16="http://schemas.microsoft.com/office/drawing/2014/main" val="1832207439"/>
                  </a:ext>
                </a:extLst>
              </a:tr>
              <a:tr h="32865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Между файловые проверки (проверки декларации с приложениями к ней, декларация текущего налогового периода с предыдущими, другими декларациями и т.п.)</a:t>
                      </a:r>
                    </a:p>
                  </a:txBody>
                  <a:tcPr marL="59755" marR="59755" marT="29878" marB="29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 10-15</a:t>
                      </a:r>
                    </a:p>
                  </a:txBody>
                  <a:tcPr marL="59755" marR="59755" marT="29878" marB="29878"/>
                </a:tc>
                <a:extLst>
                  <a:ext uri="{0D108BD9-81ED-4DB2-BD59-A6C34878D82A}">
                    <a16:rowId xmlns:a16="http://schemas.microsoft.com/office/drawing/2014/main" val="64769016"/>
                  </a:ext>
                </a:extLst>
              </a:tr>
              <a:tr h="242341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Проверки декларации с данными баз данных налоговых органов</a:t>
                      </a:r>
                    </a:p>
                  </a:txBody>
                  <a:tcPr marL="59755" marR="59755" marT="29878" marB="2987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до 5-20</a:t>
                      </a:r>
                    </a:p>
                  </a:txBody>
                  <a:tcPr marL="59755" marR="59755" marT="29878" marB="29878"/>
                </a:tc>
                <a:extLst>
                  <a:ext uri="{0D108BD9-81ED-4DB2-BD59-A6C34878D82A}">
                    <a16:rowId xmlns:a16="http://schemas.microsoft.com/office/drawing/2014/main" val="389838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1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1097</Words>
  <Application>Microsoft Office PowerPoint</Application>
  <PresentationFormat>Экран (16:9)</PresentationFormat>
  <Paragraphs>165</Paragraphs>
  <Slides>14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</dc:creator>
  <cp:lastModifiedBy>hansolo</cp:lastModifiedBy>
  <cp:revision>199</cp:revision>
  <cp:lastPrinted>2022-06-06T10:06:17Z</cp:lastPrinted>
  <dcterms:created xsi:type="dcterms:W3CDTF">2022-05-31T09:14:54Z</dcterms:created>
  <dcterms:modified xsi:type="dcterms:W3CDTF">2024-11-07T07:43:35Z</dcterms:modified>
</cp:coreProperties>
</file>