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6" r:id="rId3"/>
    <p:sldId id="257" r:id="rId4"/>
    <p:sldId id="263" r:id="rId5"/>
    <p:sldId id="264" r:id="rId6"/>
    <p:sldId id="260" r:id="rId7"/>
    <p:sldId id="269" r:id="rId8"/>
    <p:sldId id="266" r:id="rId9"/>
    <p:sldId id="270" r:id="rId10"/>
    <p:sldId id="272" r:id="rId11"/>
    <p:sldId id="265" r:id="rId1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BB9"/>
    <a:srgbClr val="29973E"/>
    <a:srgbClr val="0081CC"/>
    <a:srgbClr val="009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/>
  </p:normalViewPr>
  <p:slideViewPr>
    <p:cSldViewPr snapToGrid="0">
      <p:cViewPr varScale="1">
        <p:scale>
          <a:sx n="210" d="100"/>
          <a:sy n="210" d="100"/>
        </p:scale>
        <p:origin x="20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5317875-82DD-4167-9542-A80031686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57AB04-AAEC-4296-A2C6-12B30E9617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8937-34EF-4482-ABD2-C373250CA57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AFF31-B810-4901-AF94-79322949A3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18C179-8487-4587-BAB9-BD09C0A6B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360D-AF48-4A8F-8556-B712E66C4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21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C7B6-7BFD-426A-B29F-FCD79C6337C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1BA2-84C0-42E2-B4DA-229DEC42D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8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042-45B4-49B0-AB6E-6091DEFCD339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5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11E-0E66-4898-B789-120FEACCFEA1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2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EFCD-06D6-4C7D-8DEE-ABE63D6387E7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CC48-BF49-4AAE-9E3E-484CCA0F82F3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92C-4B34-4154-9B88-695215EED318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677F-5BC9-41B0-8E7F-E50191E54B79}" type="datetime1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8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9FCF-A6BC-4882-AF83-9514EF533F34}" type="datetime1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7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81F2-C698-4C21-9661-69D22B5FB399}" type="datetime1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1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349-D941-4B23-9187-4FD724E1B423}" type="datetime1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7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A766-C384-4A3F-9A13-3D92D001B389}" type="datetime1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3E9-1EE9-4E1D-991B-9B7B4EF3DDCC}" type="datetime1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2FA6-50C0-4085-9A92-C8CEADF5E340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logypro.ru/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hyperlink" Target="tel://+79601120344/" TargetMode="External"/><Relationship Id="rId4" Type="http://schemas.openxmlformats.org/officeDocument/2006/relationships/hyperlink" Target="mailto:stepanov@nalogypr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785CC23-4F69-45CF-AA86-AF64A1CA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4" y="0"/>
            <a:ext cx="7221452" cy="510621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0A9569-9541-42D2-9930-8025A19A31B3}"/>
              </a:ext>
            </a:extLst>
          </p:cNvPr>
          <p:cNvSpPr txBox="1"/>
          <p:nvPr/>
        </p:nvSpPr>
        <p:spPr>
          <a:xfrm>
            <a:off x="961274" y="1413133"/>
            <a:ext cx="722145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chemeClr val="accent5">
                    <a:lumMod val="75000"/>
                  </a:schemeClr>
                </a:solidFill>
              </a:rPr>
              <a:t>Юридически значимый</a:t>
            </a:r>
            <a:endParaRPr lang="en-US" sz="33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300" b="1" dirty="0">
                <a:solidFill>
                  <a:schemeClr val="accent5">
                    <a:lumMod val="75000"/>
                  </a:schemeClr>
                </a:solidFill>
              </a:rPr>
              <a:t>электронный документооборот</a:t>
            </a:r>
            <a:endParaRPr lang="en-US" sz="33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(форматы электронных документов, МЧД, практика получения</a:t>
            </a:r>
            <a:endParaRPr lang="en-US" sz="33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электронных подписей</a:t>
            </a:r>
            <a:r>
              <a:rPr lang="en-US" sz="33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33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7B023004-11C5-4726-8DC2-9F62B951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387" y="4869656"/>
            <a:ext cx="1996563" cy="273844"/>
          </a:xfrm>
        </p:spPr>
        <p:txBody>
          <a:bodyPr/>
          <a:lstStyle/>
          <a:p>
            <a:r>
              <a:rPr lang="ru-RU" dirty="0"/>
              <a:t>1</a:t>
            </a:r>
            <a:r>
              <a:rPr lang="en-US" dirty="0"/>
              <a:t>9.09.2023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69B01-11E5-4656-85AB-C58A36EF499C}"/>
              </a:ext>
            </a:extLst>
          </p:cNvPr>
          <p:cNvSpPr txBox="1"/>
          <p:nvPr/>
        </p:nvSpPr>
        <p:spPr>
          <a:xfrm>
            <a:off x="3304698" y="4583113"/>
            <a:ext cx="4787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Руководитель проекта: Степанов Никита Владимирович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CA367-A98A-470A-8ADB-EBDFD80871C9}"/>
              </a:ext>
            </a:extLst>
          </p:cNvPr>
          <p:cNvSpPr txBox="1"/>
          <p:nvPr/>
        </p:nvSpPr>
        <p:spPr>
          <a:xfrm>
            <a:off x="3304698" y="4879816"/>
            <a:ext cx="3237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75000"/>
                  </a:schemeClr>
                </a:solidFill>
              </a:rPr>
              <a:t>ООО «Служба налогоплательщика»</a:t>
            </a:r>
          </a:p>
        </p:txBody>
      </p:sp>
      <p:pic>
        <p:nvPicPr>
          <p:cNvPr id="2" name="keys-of-moon-spring-flowers">
            <a:hlinkClick r:id="" action="ppaction://media"/>
            <a:extLst>
              <a:ext uri="{FF2B5EF4-FFF2-40B4-BE49-F238E27FC236}">
                <a16:creationId xmlns:a16="http://schemas.microsoft.com/office/drawing/2014/main" id="{1267BA66-AB59-4D40-A73E-997E3E86A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225" y="60562"/>
            <a:ext cx="285181" cy="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162C8E-DCBE-4A18-9291-A96A51EBA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Практика получения КЭП на примере представителей иностранных посольств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466E7-210B-434F-B0DA-59BAD31CD066}"/>
              </a:ext>
            </a:extLst>
          </p:cNvPr>
          <p:cNvSpPr txBox="1"/>
          <p:nvPr/>
        </p:nvSpPr>
        <p:spPr>
          <a:xfrm>
            <a:off x="1069258" y="1170717"/>
            <a:ext cx="44165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387BB9"/>
                </a:solidFill>
              </a:rPr>
              <a:t>В соответствии с Федеральным законом от 27.12.2019 №476-ФЗ с 1 января 2022 года функции по выпуску квалифицированной электронной подписи (КЭП) для юридических лиц (лиц, имеющих право действовать от имени юридического лица без доверенности), индивидуальных предпринимателей и нотариусов возлагаются только на Федеральную налоговую службу.</a:t>
            </a:r>
          </a:p>
          <a:p>
            <a:endParaRPr lang="ru-RU" sz="1100" dirty="0">
              <a:solidFill>
                <a:srgbClr val="387BB9"/>
              </a:solidFill>
            </a:endParaRPr>
          </a:p>
          <a:p>
            <a:r>
              <a:rPr lang="ru-RU" sz="1100" dirty="0"/>
              <a:t>Минимальный список документов, необходимых</a:t>
            </a:r>
          </a:p>
          <a:p>
            <a:r>
              <a:rPr lang="ru-RU" sz="1100" dirty="0"/>
              <a:t>для получения КЭП для иностранных представительств: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Положение о представительстве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Решение о назначение руководителем представительства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Выписка из реестра филиалов и представительств международных организаций и иностранных некоммерческих неправительственных организаций выданная Минюстом России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Доверенность на руководителя представительства, на основании которой он выдал доверенность на работника этого представительства для получения сертификата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Стандартный набор документов для </a:t>
            </a:r>
            <a:r>
              <a:rPr lang="ru-RU" sz="1100"/>
              <a:t>физического лица </a:t>
            </a:r>
            <a:r>
              <a:rPr lang="ru-RU" sz="1100" dirty="0"/>
              <a:t>получающего КЭП (Паспорт, СНИЛС, ИНН </a:t>
            </a:r>
            <a:r>
              <a:rPr lang="ru-RU" sz="1100" dirty="0" err="1"/>
              <a:t>Физ.лица</a:t>
            </a:r>
            <a:r>
              <a:rPr lang="ru-RU" sz="1100" dirty="0"/>
              <a:t>, ИНН </a:t>
            </a:r>
            <a:r>
              <a:rPr lang="ru-RU" sz="1100" dirty="0" err="1"/>
              <a:t>Юр.лица</a:t>
            </a:r>
            <a:r>
              <a:rPr lang="ru-RU" sz="1100" dirty="0"/>
              <a:t>)</a:t>
            </a:r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AD91D8A4-6946-4361-9889-D72CF335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BB04FE-1D15-489B-AB8C-375A49045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66" y="1202661"/>
            <a:ext cx="2321807" cy="340405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2D5B9A-9A23-4F63-94A8-3ACCB748586F}"/>
              </a:ext>
            </a:extLst>
          </p:cNvPr>
          <p:cNvSpPr txBox="1"/>
          <p:nvPr/>
        </p:nvSpPr>
        <p:spPr>
          <a:xfrm>
            <a:off x="1069258" y="25092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3A39B1-74A2-453C-8884-3A28C0867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C86A9-FF35-4D48-8F27-9BDDB60EC901}"/>
              </a:ext>
            </a:extLst>
          </p:cNvPr>
          <p:cNvSpPr txBox="1"/>
          <p:nvPr/>
        </p:nvSpPr>
        <p:spPr>
          <a:xfrm>
            <a:off x="1002083" y="853172"/>
            <a:ext cx="7139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87BB9"/>
                </a:solidFill>
              </a:rPr>
              <a:t>Электронный документооборот всё больше входит в нашу жизнь.</a:t>
            </a:r>
          </a:p>
          <a:p>
            <a:pPr algn="ctr"/>
            <a:r>
              <a:rPr lang="ru-RU" dirty="0">
                <a:solidFill>
                  <a:srgbClr val="387BB9"/>
                </a:solidFill>
              </a:rPr>
              <a:t>Обмен юридически значимыми электронными документами с каждым годом становится все более актуальным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Благодарю за внимание!</a:t>
            </a:r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FC505-AE32-4426-B685-30A53DCEAE29}"/>
              </a:ext>
            </a:extLst>
          </p:cNvPr>
          <p:cNvSpPr txBox="1"/>
          <p:nvPr/>
        </p:nvSpPr>
        <p:spPr>
          <a:xfrm>
            <a:off x="2812852" y="3116224"/>
            <a:ext cx="3518296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/>
              <a:t>ООО «Служба налогоплательщика»</a:t>
            </a:r>
          </a:p>
          <a:p>
            <a:pPr algn="ctr">
              <a:lnSpc>
                <a:spcPct val="150000"/>
              </a:lnSpc>
            </a:pPr>
            <a:r>
              <a:rPr lang="ru-RU" sz="1100" dirty="0"/>
              <a:t>Адрес сайта: </a:t>
            </a:r>
            <a:r>
              <a:rPr lang="en-US" sz="1600" dirty="0">
                <a:hlinkClick r:id="rId3"/>
              </a:rPr>
              <a:t>https://nalogypro.ru</a:t>
            </a:r>
            <a:endParaRPr lang="en-US" sz="1600" dirty="0"/>
          </a:p>
          <a:p>
            <a:pPr algn="ctr">
              <a:lnSpc>
                <a:spcPct val="150000"/>
              </a:lnSpc>
            </a:pPr>
            <a:r>
              <a:rPr lang="ru-RU" sz="1100" dirty="0"/>
              <a:t>Электронная почта: </a:t>
            </a:r>
            <a:r>
              <a:rPr lang="en-US" sz="1300" dirty="0">
                <a:hlinkClick r:id="rId4"/>
              </a:rPr>
              <a:t>stepanov@nalogypro.ru</a:t>
            </a:r>
            <a:endParaRPr lang="ru-RU" sz="1300" dirty="0"/>
          </a:p>
          <a:p>
            <a:pPr algn="ctr">
              <a:lnSpc>
                <a:spcPct val="150000"/>
              </a:lnSpc>
            </a:pPr>
            <a:r>
              <a:rPr lang="ru-RU" sz="1100" dirty="0"/>
              <a:t>Телефоны: </a:t>
            </a:r>
            <a:r>
              <a:rPr lang="ru-RU" sz="1300" dirty="0">
                <a:hlinkClick r:id="rId5"/>
              </a:rPr>
              <a:t>+7 (</a:t>
            </a:r>
            <a:r>
              <a:rPr lang="en-US" sz="1300" dirty="0">
                <a:hlinkClick r:id="rId5"/>
              </a:rPr>
              <a:t>960</a:t>
            </a:r>
            <a:r>
              <a:rPr lang="ru-RU" sz="1300" dirty="0">
                <a:hlinkClick r:id="rId5"/>
              </a:rPr>
              <a:t>) </a:t>
            </a:r>
            <a:r>
              <a:rPr lang="en-US" sz="1300" dirty="0">
                <a:hlinkClick r:id="rId5"/>
              </a:rPr>
              <a:t>112-03-44</a:t>
            </a:r>
            <a:endParaRPr lang="ru-RU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FDCE6-7576-4D97-A2E0-EC0C559D6B0C}"/>
              </a:ext>
            </a:extLst>
          </p:cNvPr>
          <p:cNvSpPr txBox="1"/>
          <p:nvPr/>
        </p:nvSpPr>
        <p:spPr>
          <a:xfrm>
            <a:off x="2178340" y="2851823"/>
            <a:ext cx="4787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Руководитель проекта: Степанов Никита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20252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03B2EC-951E-46BF-9252-2BD54120F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8A9799D3-C2AC-47CE-9F30-BDAEB7D3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60920-D080-4CCE-BC7E-107BC96C09D4}"/>
              </a:ext>
            </a:extLst>
          </p:cNvPr>
          <p:cNvSpPr txBox="1"/>
          <p:nvPr/>
        </p:nvSpPr>
        <p:spPr>
          <a:xfrm>
            <a:off x="1069258" y="832163"/>
            <a:ext cx="693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Законодательная база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FD5A03-632C-418F-8DA6-200692F4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03">
            <a:off x="6202384" y="2028254"/>
            <a:ext cx="1816362" cy="257038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D7934C-828F-4E06-B98F-263948FBA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86">
            <a:off x="4475677" y="962979"/>
            <a:ext cx="2357081" cy="3335565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7AF221-AE7C-4820-9077-D87A4DA7588E}"/>
              </a:ext>
            </a:extLst>
          </p:cNvPr>
          <p:cNvSpPr txBox="1"/>
          <p:nvPr/>
        </p:nvSpPr>
        <p:spPr>
          <a:xfrm>
            <a:off x="1053888" y="1232273"/>
            <a:ext cx="32372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Стратегия развития информационного общества в Российской Федерации, утвержденная Президентом Российской Федерации 07 февраля 2008 г. № Пр-212</a:t>
            </a:r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Указ Президента РФ от 09.05.2017 N 203 «О Стратегии развития информационного общества в Российской Федерации на 2017 - 2030 годы»</a:t>
            </a:r>
          </a:p>
          <a:p>
            <a:endParaRPr lang="ru-RU" sz="1000" dirty="0"/>
          </a:p>
          <a:p>
            <a:r>
              <a:rPr lang="ru-RU" sz="1000" dirty="0"/>
              <a:t>Концепция развития электронного документооборота в хозяйственной деятельности, принятая решением президиума Правительственной комиссии по цифровому развитию, использованию информационных технологий (протокол от 25 декабря 2020 г. № 34)</a:t>
            </a:r>
          </a:p>
          <a:p>
            <a:r>
              <a:rPr lang="ru-RU" sz="1000" b="1" dirty="0"/>
              <a:t> </a:t>
            </a:r>
            <a:endParaRPr lang="ru-RU" sz="1000" dirty="0"/>
          </a:p>
          <a:p>
            <a:r>
              <a:rPr lang="ru-RU" sz="1000" dirty="0"/>
              <a:t>Федеральный закон от 27.07.2006 № 149-ФЗ «Об информации, информационных технологиях и о защите информации»</a:t>
            </a:r>
          </a:p>
          <a:p>
            <a:endParaRPr lang="ru-RU" sz="1000" dirty="0"/>
          </a:p>
          <a:p>
            <a:r>
              <a:rPr lang="ru-RU" sz="1000" dirty="0"/>
              <a:t>Федеральный закон от 06.04.2011 № 63-ФЗ «Об электронной подписи»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588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4EC79-17B9-4AAF-B8F2-391BF1447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87BB9"/>
                </a:solidFill>
              </a:rPr>
              <a:t>Стандарт ФНС России</a:t>
            </a:r>
            <a:endParaRPr lang="ru-RU" sz="2000" dirty="0">
              <a:solidFill>
                <a:srgbClr val="387BB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1507369"/>
            <a:ext cx="330679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/>
              <a:t>Приказ ФНС России от 18.07.2008 №ММ-3-6/321@ «Общие требования к форматам представления налоговых деклараций (расчетов), бухгалтерской отчётности и иных документов, служащих основанием для исчисления и уплаты налогов и сборов, в электронном виде (на основе XML) (Версия 5)»</a:t>
            </a:r>
          </a:p>
          <a:p>
            <a:endParaRPr lang="ru-RU" sz="1100" dirty="0"/>
          </a:p>
          <a:p>
            <a:endParaRPr lang="ru-RU" sz="11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DEB64E-A24A-41F1-9ECB-26B17B199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38" y="1821730"/>
            <a:ext cx="1337968" cy="1373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3CD95A67-5F1B-4475-978A-0F34161B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6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1DE17F-B71F-4DF4-92B2-FE1CB2D3A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Стандарт ФНС России базируется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 следующих элементах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7" y="1662318"/>
            <a:ext cx="41754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Спецификация языка разметки документов </a:t>
            </a:r>
            <a:r>
              <a:rPr lang="en-US" sz="1100" dirty="0"/>
              <a:t>Extensible</a:t>
            </a:r>
            <a:r>
              <a:rPr lang="ru-RU" sz="1100" dirty="0"/>
              <a:t> </a:t>
            </a:r>
            <a:r>
              <a:rPr lang="en-US" sz="1100" dirty="0"/>
              <a:t>Markup</a:t>
            </a:r>
            <a:r>
              <a:rPr lang="ru-RU" sz="1100" dirty="0"/>
              <a:t> </a:t>
            </a:r>
            <a:r>
              <a:rPr lang="en-US" sz="1100" dirty="0"/>
              <a:t>Language</a:t>
            </a:r>
            <a:r>
              <a:rPr lang="ru-RU" sz="1100" dirty="0"/>
              <a:t> (</a:t>
            </a:r>
            <a:r>
              <a:rPr lang="en-US" sz="1100" dirty="0"/>
              <a:t>XML</a:t>
            </a:r>
            <a:r>
              <a:rPr lang="ru-RU" sz="1100" dirty="0"/>
              <a:t>) 1.0 (</a:t>
            </a:r>
            <a:r>
              <a:rPr lang="en-US" sz="1100" dirty="0"/>
              <a:t>Fifth</a:t>
            </a:r>
            <a:r>
              <a:rPr lang="ru-RU" sz="1100" dirty="0"/>
              <a:t> </a:t>
            </a:r>
            <a:r>
              <a:rPr lang="en-US" sz="1100" dirty="0"/>
              <a:t>Edition</a:t>
            </a:r>
            <a:r>
              <a:rPr lang="ru-RU" sz="1100" dirty="0"/>
              <a:t>) (</a:t>
            </a:r>
            <a:r>
              <a:rPr lang="en-US" sz="1100" u="sng" dirty="0"/>
              <a:t>https</a:t>
            </a:r>
            <a:r>
              <a:rPr lang="ru-RU" sz="1100" u="sng" dirty="0"/>
              <a:t>://</a:t>
            </a:r>
            <a:r>
              <a:rPr lang="en-US" sz="1100" u="sng" dirty="0"/>
              <a:t>www</a:t>
            </a:r>
            <a:r>
              <a:rPr lang="ru-RU" sz="1100" u="sng" dirty="0"/>
              <a:t>.</a:t>
            </a:r>
            <a:r>
              <a:rPr lang="en-US" sz="1100" u="sng" dirty="0"/>
              <a:t>w</a:t>
            </a:r>
            <a:r>
              <a:rPr lang="ru-RU" sz="1100" u="sng" dirty="0"/>
              <a:t>3.</a:t>
            </a:r>
            <a:r>
              <a:rPr lang="en-US" sz="1100" u="sng" dirty="0"/>
              <a:t>org</a:t>
            </a:r>
            <a:r>
              <a:rPr lang="ru-RU" sz="1100" u="sng" dirty="0"/>
              <a:t>/</a:t>
            </a:r>
            <a:r>
              <a:rPr lang="en-US" sz="1100" u="sng" dirty="0"/>
              <a:t>TR</a:t>
            </a:r>
            <a:r>
              <a:rPr lang="ru-RU" sz="1100" u="sng" dirty="0"/>
              <a:t>/</a:t>
            </a:r>
            <a:r>
              <a:rPr lang="en-US" sz="1100" u="sng" dirty="0"/>
              <a:t>xml</a:t>
            </a:r>
            <a:r>
              <a:rPr lang="ru-RU" sz="1100" u="sng" dirty="0"/>
              <a:t>/</a:t>
            </a:r>
            <a:r>
              <a:rPr lang="ru-RU" sz="1100" dirty="0"/>
              <a:t>), выпущенная консорциумом </a:t>
            </a:r>
            <a:r>
              <a:rPr lang="en-US" sz="1100" dirty="0"/>
              <a:t>W</a:t>
            </a:r>
            <a:r>
              <a:rPr lang="ru-RU" sz="1100" dirty="0"/>
              <a:t>3</a:t>
            </a:r>
            <a:r>
              <a:rPr lang="en-US" sz="1100" dirty="0"/>
              <a:t>C</a:t>
            </a:r>
            <a:r>
              <a:rPr lang="ru-RU" sz="1100" dirty="0"/>
              <a:t>, и связанные с ней спецификации для формирования электронных документов;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Спецификация языка описания схем W3C XML </a:t>
            </a:r>
            <a:r>
              <a:rPr lang="ru-RU" sz="1100" dirty="0" err="1"/>
              <a:t>Schema</a:t>
            </a:r>
            <a:r>
              <a:rPr lang="ru-RU" sz="1100" dirty="0"/>
              <a:t> </a:t>
            </a:r>
            <a:r>
              <a:rPr lang="ru-RU" sz="1100" dirty="0" err="1"/>
              <a:t>Definition</a:t>
            </a:r>
            <a:r>
              <a:rPr lang="ru-RU" sz="1100" dirty="0"/>
              <a:t> </a:t>
            </a:r>
            <a:r>
              <a:rPr lang="ru-RU" sz="1100" dirty="0" err="1"/>
              <a:t>Language</a:t>
            </a:r>
            <a:r>
              <a:rPr lang="ru-RU" sz="1100" dirty="0"/>
              <a:t> (XSD) 1.1 (</a:t>
            </a:r>
            <a:r>
              <a:rPr lang="ru-RU" sz="1100" u="sng" dirty="0"/>
              <a:t>https://www.w3.org/XML/Schema</a:t>
            </a:r>
            <a:r>
              <a:rPr lang="ru-RU" sz="1100" dirty="0"/>
              <a:t>), выпущенная консорциумом </a:t>
            </a:r>
            <a:r>
              <a:rPr lang="en-US" sz="1100" dirty="0"/>
              <a:t>W</a:t>
            </a:r>
            <a:r>
              <a:rPr lang="ru-RU" sz="1100" dirty="0"/>
              <a:t>3</a:t>
            </a:r>
            <a:r>
              <a:rPr lang="en-US" sz="1100" dirty="0"/>
              <a:t>C</a:t>
            </a:r>
            <a:r>
              <a:rPr lang="ru-RU" sz="1100" dirty="0"/>
              <a:t>, и связанные с ней спецификации для формирования формальных описаний форматов элементов электронных документов и форматов электронных документов;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Словарь типовых элементов и их описаний (СТЭ);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Справочник налоговой и бухгалтерской отчетности (СНБО).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3220BE-AB01-4E81-9481-BC2D94F4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98" y="1201495"/>
            <a:ext cx="2379176" cy="344541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2970BB0E-45DF-49A3-A1A6-0F3CA146E5B0}"/>
              </a:ext>
            </a:extLst>
          </p:cNvPr>
          <p:cNvSpPr txBox="1">
            <a:spLocks/>
          </p:cNvSpPr>
          <p:nvPr/>
        </p:nvSpPr>
        <p:spPr>
          <a:xfrm>
            <a:off x="7192304" y="4648034"/>
            <a:ext cx="8978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9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FE75E-0511-4010-AA92-1F0C6E07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02083" y="853172"/>
            <a:ext cx="713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Разработка форматов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02083" y="1651133"/>
            <a:ext cx="39795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При разработке форматов электронного представления используются: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форма документа;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словарь типовых элементов;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порядок заполнения формы документа;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язык определения XML схем или XSD-схема;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язык </a:t>
            </a:r>
            <a:r>
              <a:rPr lang="en-US" sz="1100" dirty="0" err="1"/>
              <a:t>Schematron</a:t>
            </a:r>
            <a:r>
              <a:rPr lang="ru-RU" sz="1100" dirty="0"/>
              <a:t> для описания условий логического контроля элементов электронного документа.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3DD81-0480-4476-867F-F7B6C98E2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54" y="808937"/>
            <a:ext cx="2547258" cy="3913022"/>
          </a:xfrm>
          <a:prstGeom prst="rect">
            <a:avLst/>
          </a:prstGeom>
        </p:spPr>
      </p:pic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0061D3AC-7508-4F6C-A34F-455A34FC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63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D63961-9975-493A-9E41-17FFCBE81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0D49F-D20B-410F-8CE1-AD1688B3002A}"/>
              </a:ext>
            </a:extLst>
          </p:cNvPr>
          <p:cNvSpPr txBox="1"/>
          <p:nvPr/>
        </p:nvSpPr>
        <p:spPr>
          <a:xfrm>
            <a:off x="1002083" y="853172"/>
            <a:ext cx="713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87BB9"/>
                </a:solidFill>
              </a:rPr>
              <a:t>Межведомственная рабочая группа высокого уровня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C67B9-B195-4C5F-B86C-0AF7F179F419}"/>
              </a:ext>
            </a:extLst>
          </p:cNvPr>
          <p:cNvSpPr txBox="1"/>
          <p:nvPr/>
        </p:nvSpPr>
        <p:spPr>
          <a:xfrm>
            <a:off x="1002082" y="1475512"/>
            <a:ext cx="57710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Межведомственной рабочей группой высокого уровня по развитию электронного документооборота в хозяйственной деятельности * под председательством руководителя ФНС России Даниила Вячеславовича Егорова утверждены следующие документы:</a:t>
            </a:r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100" dirty="0"/>
              <a:t>Методические рекомендации по разработке, описанию, верификации, утверждению и публикации форматов электронных документов государственными органами и хозяйствующими субъектами;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100" dirty="0"/>
              <a:t>Методические рекомендации по порядку обмена электронными документами как между хозяйствующими субъектами или физическими лицами, так и с органами государственной власти;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100" dirty="0"/>
              <a:t>Технология обмена электронными документами между операторами электронного документооборота.</a:t>
            </a:r>
            <a:endParaRPr lang="en-US" sz="1100" dirty="0"/>
          </a:p>
          <a:p>
            <a:pPr marL="171450" indent="-171450">
              <a:buFontTx/>
              <a:buChar char="-"/>
            </a:pPr>
            <a:endParaRPr lang="en-US" sz="1100" dirty="0"/>
          </a:p>
          <a:p>
            <a:endParaRPr lang="ru-RU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2A06B-E3BE-4B46-9E05-F771CA943591}"/>
              </a:ext>
            </a:extLst>
          </p:cNvPr>
          <p:cNvSpPr txBox="1"/>
          <p:nvPr/>
        </p:nvSpPr>
        <p:spPr>
          <a:xfrm>
            <a:off x="1084428" y="4401363"/>
            <a:ext cx="577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* Состав рабочей группы утверждён Заместителем Председателя Правительства РФ </a:t>
            </a:r>
            <a:r>
              <a:rPr lang="ru-RU" sz="900" dirty="0" err="1"/>
              <a:t>Д.Чернышенко</a:t>
            </a:r>
            <a:endParaRPr lang="ru-RU" sz="900" dirty="0"/>
          </a:p>
          <a:p>
            <a:r>
              <a:rPr lang="en-US" sz="900" dirty="0"/>
              <a:t>N 7207</a:t>
            </a:r>
            <a:r>
              <a:rPr lang="ru-RU" sz="900" dirty="0"/>
              <a:t>п-П10 от 7 июля 2021 г.</a:t>
            </a:r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7763F464-1CE4-4E3C-ACEF-D9EE9B4C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619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21CEFC-095A-4B34-9C29-D18F6233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30072" y="858287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87BB9"/>
                </a:solidFill>
              </a:rPr>
              <a:t>Комиссия по форматам электронных документов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45B2DB-EFD2-425B-9834-206F5716C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0" y="1311260"/>
            <a:ext cx="2227050" cy="31497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DCD423-6C15-4770-B982-F7701596C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24" y="1311260"/>
            <a:ext cx="2227050" cy="31497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EC84AF-EF44-42B5-943D-2BC477FFE221}"/>
              </a:ext>
            </a:extLst>
          </p:cNvPr>
          <p:cNvSpPr txBox="1"/>
          <p:nvPr/>
        </p:nvSpPr>
        <p:spPr>
          <a:xfrm>
            <a:off x="1063469" y="1387606"/>
            <a:ext cx="2227050" cy="13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/>
              <a:t>Приказом ФНС России </a:t>
            </a:r>
          </a:p>
          <a:p>
            <a:pPr>
              <a:lnSpc>
                <a:spcPct val="150000"/>
              </a:lnSpc>
            </a:pPr>
            <a:r>
              <a:rPr lang="ru-RU" sz="1100" dirty="0"/>
              <a:t>от 07.09.2021 г. № ЕД-7-26/791@ создана Комиссия по форматам электронных документов</a:t>
            </a:r>
          </a:p>
          <a:p>
            <a:pPr>
              <a:lnSpc>
                <a:spcPct val="150000"/>
              </a:lnSpc>
            </a:pPr>
            <a:endParaRPr lang="ru-RU" sz="1100" dirty="0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E613988A-EEAA-4715-8DC5-63EF819C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77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716FCF-B277-405F-8408-757FB02F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Разработанные и введенные в действие комиссией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форматы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электронных документов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1582221"/>
            <a:ext cx="41885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Формат электронного путевого листа - Приказ Федеральной налоговой службы 7.02.2023 № ЕД-7-26/116@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Формат электронного заказа и заявки - Приказ Федеральной налоговой службы от 13.02.2023 № ЕД-7-26/108@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Формат электронного договора фрахтования - Приказ Федеральной налоговой службы от 13.02.2023 № ЕД-7-26/109@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Акт сверки взаимных расчетов - Приказ Федеральной налоговой службы от 13.05.2022 № ЕД-7-26/405@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Акт о приемке выполненных работ - Приказ ФНС России от 28.07.2022 № ЕД-7-26/691@ 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Формат электронного расходного ордера на заправку воздушных судов - Приказ Федеральной налоговой службы от 15.11.2022 № ЕД-7-26/1094@</a:t>
            </a:r>
          </a:p>
        </p:txBody>
      </p:sp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6DD0C859-B990-40EF-935F-5716B0D3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013FD-2396-4B24-85DE-69DAA28EF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0" y="1242954"/>
            <a:ext cx="2346668" cy="32863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0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23A268-595C-4FE8-9602-851140665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Машиночитаемая доверенность (МЧД)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EACFA-5A42-45C7-A8F5-B9088D77F321}"/>
              </a:ext>
            </a:extLst>
          </p:cNvPr>
          <p:cNvSpPr txBox="1"/>
          <p:nvPr/>
        </p:nvSpPr>
        <p:spPr>
          <a:xfrm>
            <a:off x="1069257" y="1339436"/>
            <a:ext cx="426701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Федеральный закон от 27.12.2019 № 476-ФЗ «О внесении изменений в Федеральный закон об электронной подписи» от 06.04.2011 № 63 –ФЗ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Приказ </a:t>
            </a:r>
            <a:r>
              <a:rPr lang="ru-RU" sz="1100" dirty="0" err="1"/>
              <a:t>Минцифры</a:t>
            </a:r>
            <a:r>
              <a:rPr lang="ru-RU" sz="1100" dirty="0"/>
              <a:t> от 18.08.2021 № 856 «О порядке формирования, актуализации классификатора полномочий и обеспечения доступа к нему» </a:t>
            </a:r>
          </a:p>
          <a:p>
            <a:endParaRPr lang="ru-RU" sz="1100" dirty="0"/>
          </a:p>
          <a:p>
            <a:r>
              <a:rPr lang="ru-RU" sz="1100" dirty="0"/>
              <a:t>Приказ </a:t>
            </a:r>
            <a:r>
              <a:rPr lang="ru-RU" sz="1100" dirty="0" err="1"/>
              <a:t>Минцифры</a:t>
            </a:r>
            <a:r>
              <a:rPr lang="ru-RU" sz="1100" dirty="0"/>
              <a:t> от 18.08.2021 № 857 «Об утверждении требований к формам доверенностей, используемых для подтверждения полномочий в электронной форме»  </a:t>
            </a:r>
          </a:p>
          <a:p>
            <a:endParaRPr lang="ru-RU" sz="1100" dirty="0"/>
          </a:p>
          <a:p>
            <a:r>
              <a:rPr lang="ru-RU" sz="1100" dirty="0"/>
              <a:t>Приказ </a:t>
            </a:r>
            <a:r>
              <a:rPr lang="ru-RU" sz="1100" dirty="0" err="1"/>
              <a:t>Минцифры</a:t>
            </a:r>
            <a:r>
              <a:rPr lang="ru-RU" sz="1100" dirty="0"/>
              <a:t> от 18.08.2021 № 858 «Об утверждении единых требований к машиночитаемым формам документов о полномочиях»</a:t>
            </a:r>
          </a:p>
          <a:p>
            <a:endParaRPr lang="ru-RU" sz="1100" dirty="0"/>
          </a:p>
          <a:p>
            <a:r>
              <a:rPr lang="ru-RU" sz="1100" dirty="0"/>
              <a:t>Федеральный закон от 4 августа 2023 г. N 457-ФЗ "О внесении изменений в отдельные законодательные акты Российской Федерации"</a:t>
            </a:r>
          </a:p>
        </p:txBody>
      </p:sp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5FC91D3B-B426-43A3-8D77-3E82C8F3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2727E9-144A-41FD-8958-4DF700D38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84" y="930652"/>
            <a:ext cx="2421890" cy="358842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7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</TotalTime>
  <Words>687</Words>
  <Application>Microsoft Office PowerPoint</Application>
  <PresentationFormat>Экран (16:9)</PresentationFormat>
  <Paragraphs>106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Mikhail</cp:lastModifiedBy>
  <cp:revision>199</cp:revision>
  <cp:lastPrinted>2022-06-06T10:06:17Z</cp:lastPrinted>
  <dcterms:created xsi:type="dcterms:W3CDTF">2022-05-31T09:14:54Z</dcterms:created>
  <dcterms:modified xsi:type="dcterms:W3CDTF">2023-09-20T08:27:33Z</dcterms:modified>
</cp:coreProperties>
</file>